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152" r:id="rId1"/>
    <p:sldMasterId id="2147484164" r:id="rId2"/>
    <p:sldMasterId id="2147484176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0" r:id="rId14"/>
    <p:sldId id="266" r:id="rId15"/>
    <p:sldId id="272" r:id="rId16"/>
    <p:sldId id="273" r:id="rId17"/>
    <p:sldId id="274" r:id="rId18"/>
    <p:sldId id="27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01C54-B5D5-4FF3-8BF5-A11D8BD1C41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C8E066E-34F9-49E9-B393-304317EF3A8A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he-IL" dirty="0" smtClean="0"/>
            <a:t>תכנית עבודה</a:t>
          </a:r>
          <a:endParaRPr lang="he-IL" dirty="0"/>
        </a:p>
      </dgm:t>
    </dgm:pt>
    <dgm:pt modelId="{DE91DFAB-BED6-46B2-B726-2E8F90C58BD6}" type="parTrans" cxnId="{A88FF450-2D05-4F5A-BA1F-5005781C1372}">
      <dgm:prSet/>
      <dgm:spPr/>
      <dgm:t>
        <a:bodyPr/>
        <a:lstStyle/>
        <a:p>
          <a:pPr rtl="1"/>
          <a:endParaRPr lang="he-IL"/>
        </a:p>
      </dgm:t>
    </dgm:pt>
    <dgm:pt modelId="{4F18105B-B511-4FF6-B89D-96FBAF756CCC}" type="sibTrans" cxnId="{A88FF450-2D05-4F5A-BA1F-5005781C1372}">
      <dgm:prSet/>
      <dgm:spPr/>
      <dgm:t>
        <a:bodyPr/>
        <a:lstStyle/>
        <a:p>
          <a:pPr rtl="1"/>
          <a:endParaRPr lang="he-IL"/>
        </a:p>
      </dgm:t>
    </dgm:pt>
    <dgm:pt modelId="{BC250257-F2A7-4952-8E07-FAC73AB109ED}">
      <dgm:prSet phldrT="[Text]"/>
      <dgm:spPr>
        <a:solidFill>
          <a:srgbClr val="92D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צרכים עיסקיים עתידיים</a:t>
          </a:r>
          <a:endParaRPr lang="he-IL" dirty="0">
            <a:solidFill>
              <a:schemeClr val="tx1"/>
            </a:solidFill>
          </a:endParaRPr>
        </a:p>
      </dgm:t>
    </dgm:pt>
    <dgm:pt modelId="{160EB00D-EC91-4388-85A9-316923AC3BEB}" type="parTrans" cxnId="{C092BA86-0916-415B-A278-B3CCED07D57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endParaRPr lang="he-IL"/>
        </a:p>
      </dgm:t>
    </dgm:pt>
    <dgm:pt modelId="{C622C168-82FB-47D6-B2A2-69810F644D74}" type="sibTrans" cxnId="{C092BA86-0916-415B-A278-B3CCED07D577}">
      <dgm:prSet/>
      <dgm:spPr/>
      <dgm:t>
        <a:bodyPr/>
        <a:lstStyle/>
        <a:p>
          <a:pPr rtl="1"/>
          <a:endParaRPr lang="he-IL"/>
        </a:p>
      </dgm:t>
    </dgm:pt>
    <dgm:pt modelId="{C267F25D-C55D-4C2E-A1AC-6B92CA5EF6B2}">
      <dgm:prSet phldrT="[Text]"/>
      <dgm:spPr>
        <a:solidFill>
          <a:srgbClr val="EAFA54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משאבים</a:t>
          </a:r>
          <a:endParaRPr lang="he-IL" dirty="0">
            <a:solidFill>
              <a:schemeClr val="tx1"/>
            </a:solidFill>
          </a:endParaRPr>
        </a:p>
      </dgm:t>
    </dgm:pt>
    <dgm:pt modelId="{0BAA4132-2737-483F-A431-60DBC4CAF36D}" type="parTrans" cxnId="{BE7580A8-B970-44BF-B902-0885ED98EBE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endParaRPr lang="he-IL"/>
        </a:p>
      </dgm:t>
    </dgm:pt>
    <dgm:pt modelId="{668E5C7B-0F5B-4B90-91E0-D17FAACD58A2}" type="sibTrans" cxnId="{BE7580A8-B970-44BF-B902-0885ED98EBE3}">
      <dgm:prSet/>
      <dgm:spPr/>
      <dgm:t>
        <a:bodyPr/>
        <a:lstStyle/>
        <a:p>
          <a:pPr rtl="1"/>
          <a:endParaRPr lang="he-IL"/>
        </a:p>
      </dgm:t>
    </dgm:pt>
    <dgm:pt modelId="{69253A76-BEFB-4702-9560-AFCA019E14F1}">
      <dgm:prSet phldrT="[Text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מאפייני הארגון </a:t>
          </a:r>
          <a:endParaRPr lang="he-IL" dirty="0">
            <a:solidFill>
              <a:schemeClr val="tx1"/>
            </a:solidFill>
          </a:endParaRPr>
        </a:p>
      </dgm:t>
    </dgm:pt>
    <dgm:pt modelId="{9DD01D93-D129-4CCD-A5BE-744B1AC6DCEA}" type="parTrans" cxnId="{AE906634-9CFA-4514-B7A0-8075A204F83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endParaRPr lang="he-IL"/>
        </a:p>
      </dgm:t>
    </dgm:pt>
    <dgm:pt modelId="{5A96AD1C-B566-4F70-AD69-A9C19FDBF873}" type="sibTrans" cxnId="{AE906634-9CFA-4514-B7A0-8075A204F837}">
      <dgm:prSet/>
      <dgm:spPr/>
      <dgm:t>
        <a:bodyPr/>
        <a:lstStyle/>
        <a:p>
          <a:pPr rtl="1"/>
          <a:endParaRPr lang="he-IL"/>
        </a:p>
      </dgm:t>
    </dgm:pt>
    <dgm:pt modelId="{19A1E1E5-FFD9-4024-9050-6FB0004ED464}">
      <dgm:prSet phldrT="[Text]"/>
      <dgm:spPr>
        <a:solidFill>
          <a:srgbClr val="FF000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מאפייני כוח העבודה</a:t>
          </a:r>
          <a:endParaRPr lang="he-IL" dirty="0">
            <a:solidFill>
              <a:schemeClr val="tx1"/>
            </a:solidFill>
          </a:endParaRPr>
        </a:p>
      </dgm:t>
    </dgm:pt>
    <dgm:pt modelId="{E3DF15A4-225F-4855-850B-BC28D8EF404A}" type="parTrans" cxnId="{1BFC2722-76A1-467D-9A51-56ADC488C63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endParaRPr lang="he-IL"/>
        </a:p>
      </dgm:t>
    </dgm:pt>
    <dgm:pt modelId="{660B55AD-4E2B-4B25-AB41-E6B693A7D6B0}" type="sibTrans" cxnId="{1BFC2722-76A1-467D-9A51-56ADC488C630}">
      <dgm:prSet/>
      <dgm:spPr/>
      <dgm:t>
        <a:bodyPr/>
        <a:lstStyle/>
        <a:p>
          <a:pPr rtl="1"/>
          <a:endParaRPr lang="he-IL"/>
        </a:p>
      </dgm:t>
    </dgm:pt>
    <dgm:pt modelId="{D26A849B-F4CD-49F0-8589-5DA67AF686CE}" type="pres">
      <dgm:prSet presAssocID="{06D01C54-B5D5-4FF3-8BF5-A11D8BD1C4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271FE50-D435-4972-910B-59908E870597}" type="pres">
      <dgm:prSet presAssocID="{9C8E066E-34F9-49E9-B393-304317EF3A8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901D487B-AB5D-40D7-A485-88FE7F7633A0}" type="pres">
      <dgm:prSet presAssocID="{160EB00D-EC91-4388-85A9-316923AC3BEB}" presName="parTrans" presStyleLbl="sibTrans2D1" presStyleIdx="0" presStyleCnt="4" custLinFactY="200000" custLinFactNeighborX="-6818" custLinFactNeighborY="219568"/>
      <dgm:spPr/>
      <dgm:t>
        <a:bodyPr/>
        <a:lstStyle/>
        <a:p>
          <a:pPr rtl="1"/>
          <a:endParaRPr lang="he-IL"/>
        </a:p>
      </dgm:t>
    </dgm:pt>
    <dgm:pt modelId="{84D87AEC-7136-463C-853D-6CEBF167F28B}" type="pres">
      <dgm:prSet presAssocID="{160EB00D-EC91-4388-85A9-316923AC3BEB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6DF9BF1-5FA7-4337-B6DB-85E233808B0B}" type="pres">
      <dgm:prSet presAssocID="{BC250257-F2A7-4952-8E07-FAC73AB109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C8406D-13AD-4C17-ADA0-FE87E274951B}" type="pres">
      <dgm:prSet presAssocID="{0BAA4132-2737-483F-A431-60DBC4CAF36D}" presName="parTrans" presStyleLbl="sibTrans2D1" presStyleIdx="1" presStyleCnt="4" custLinFactX="-300000" custLinFactNeighborX="-345221" custLinFactNeighborY="-2792"/>
      <dgm:spPr/>
      <dgm:t>
        <a:bodyPr/>
        <a:lstStyle/>
        <a:p>
          <a:pPr rtl="1"/>
          <a:endParaRPr lang="he-IL"/>
        </a:p>
      </dgm:t>
    </dgm:pt>
    <dgm:pt modelId="{BC251DF5-31B4-4A4B-ABF1-0C2BF439AB9C}" type="pres">
      <dgm:prSet presAssocID="{0BAA4132-2737-483F-A431-60DBC4CAF36D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3D5ABF87-832D-4BB0-A655-C8758306AB9F}" type="pres">
      <dgm:prSet presAssocID="{C267F25D-C55D-4C2E-A1AC-6B92CA5EF6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ECD38B-6F11-4E0A-9F18-F1F332F41EC4}" type="pres">
      <dgm:prSet presAssocID="{9DD01D93-D129-4CCD-A5BE-744B1AC6DCEA}" presName="parTrans" presStyleLbl="sibTrans2D1" presStyleIdx="2" presStyleCnt="4" custLinFactY="-200000" custLinFactNeighborX="18630" custLinFactNeighborY="-215516"/>
      <dgm:spPr/>
      <dgm:t>
        <a:bodyPr/>
        <a:lstStyle/>
        <a:p>
          <a:pPr rtl="1"/>
          <a:endParaRPr lang="he-IL"/>
        </a:p>
      </dgm:t>
    </dgm:pt>
    <dgm:pt modelId="{4EFC3726-9420-4AF6-A55A-79BD4B4EC5FB}" type="pres">
      <dgm:prSet presAssocID="{9DD01D93-D129-4CCD-A5BE-744B1AC6DCEA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DAEA35E7-6CDB-4C65-9E00-D196BAE941C9}" type="pres">
      <dgm:prSet presAssocID="{69253A76-BEFB-4702-9560-AFCA019E14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2821E1C-A4FB-41A2-8754-E5B4ED282F71}" type="pres">
      <dgm:prSet presAssocID="{E3DF15A4-225F-4855-850B-BC28D8EF404A}" presName="parTrans" presStyleLbl="sibTrans2D1" presStyleIdx="3" presStyleCnt="4" custLinFactX="300000" custLinFactNeighborX="372532" custLinFactNeighborY="-2792"/>
      <dgm:spPr/>
      <dgm:t>
        <a:bodyPr/>
        <a:lstStyle/>
        <a:p>
          <a:pPr rtl="1"/>
          <a:endParaRPr lang="he-IL"/>
        </a:p>
      </dgm:t>
    </dgm:pt>
    <dgm:pt modelId="{201249AA-DE03-4677-856D-300F99F68DF2}" type="pres">
      <dgm:prSet presAssocID="{E3DF15A4-225F-4855-850B-BC28D8EF404A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CB3D34CC-8DAD-42FF-BD70-EA27BA02636B}" type="pres">
      <dgm:prSet presAssocID="{19A1E1E5-FFD9-4024-9050-6FB0004ED4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EFA6708-E33F-4C15-8F99-4359B69EE363}" type="presOf" srcId="{9DD01D93-D129-4CCD-A5BE-744B1AC6DCEA}" destId="{4EFC3726-9420-4AF6-A55A-79BD4B4EC5FB}" srcOrd="1" destOrd="0" presId="urn:microsoft.com/office/officeart/2005/8/layout/radial5"/>
    <dgm:cxn modelId="{A74CFD55-33CC-40D3-B1D3-22AF6DEFABBE}" type="presOf" srcId="{0BAA4132-2737-483F-A431-60DBC4CAF36D}" destId="{BC251DF5-31B4-4A4B-ABF1-0C2BF439AB9C}" srcOrd="1" destOrd="0" presId="urn:microsoft.com/office/officeart/2005/8/layout/radial5"/>
    <dgm:cxn modelId="{9C995226-48EE-4285-87D3-F63F9D50A186}" type="presOf" srcId="{19A1E1E5-FFD9-4024-9050-6FB0004ED464}" destId="{CB3D34CC-8DAD-42FF-BD70-EA27BA02636B}" srcOrd="0" destOrd="0" presId="urn:microsoft.com/office/officeart/2005/8/layout/radial5"/>
    <dgm:cxn modelId="{C092BA86-0916-415B-A278-B3CCED07D577}" srcId="{9C8E066E-34F9-49E9-B393-304317EF3A8A}" destId="{BC250257-F2A7-4952-8E07-FAC73AB109ED}" srcOrd="0" destOrd="0" parTransId="{160EB00D-EC91-4388-85A9-316923AC3BEB}" sibTransId="{C622C168-82FB-47D6-B2A2-69810F644D74}"/>
    <dgm:cxn modelId="{1BFC2722-76A1-467D-9A51-56ADC488C630}" srcId="{9C8E066E-34F9-49E9-B393-304317EF3A8A}" destId="{19A1E1E5-FFD9-4024-9050-6FB0004ED464}" srcOrd="3" destOrd="0" parTransId="{E3DF15A4-225F-4855-850B-BC28D8EF404A}" sibTransId="{660B55AD-4E2B-4B25-AB41-E6B693A7D6B0}"/>
    <dgm:cxn modelId="{E477EEFD-5DA8-4988-802E-E8F805502B4D}" type="presOf" srcId="{BC250257-F2A7-4952-8E07-FAC73AB109ED}" destId="{16DF9BF1-5FA7-4337-B6DB-85E233808B0B}" srcOrd="0" destOrd="0" presId="urn:microsoft.com/office/officeart/2005/8/layout/radial5"/>
    <dgm:cxn modelId="{AE906634-9CFA-4514-B7A0-8075A204F837}" srcId="{9C8E066E-34F9-49E9-B393-304317EF3A8A}" destId="{69253A76-BEFB-4702-9560-AFCA019E14F1}" srcOrd="2" destOrd="0" parTransId="{9DD01D93-D129-4CCD-A5BE-744B1AC6DCEA}" sibTransId="{5A96AD1C-B566-4F70-AD69-A9C19FDBF873}"/>
    <dgm:cxn modelId="{BE7580A8-B970-44BF-B902-0885ED98EBE3}" srcId="{9C8E066E-34F9-49E9-B393-304317EF3A8A}" destId="{C267F25D-C55D-4C2E-A1AC-6B92CA5EF6B2}" srcOrd="1" destOrd="0" parTransId="{0BAA4132-2737-483F-A431-60DBC4CAF36D}" sibTransId="{668E5C7B-0F5B-4B90-91E0-D17FAACD58A2}"/>
    <dgm:cxn modelId="{30942F51-722F-449A-9CBB-58E96FA1906A}" type="presOf" srcId="{160EB00D-EC91-4388-85A9-316923AC3BEB}" destId="{84D87AEC-7136-463C-853D-6CEBF167F28B}" srcOrd="1" destOrd="0" presId="urn:microsoft.com/office/officeart/2005/8/layout/radial5"/>
    <dgm:cxn modelId="{A88FF450-2D05-4F5A-BA1F-5005781C1372}" srcId="{06D01C54-B5D5-4FF3-8BF5-A11D8BD1C417}" destId="{9C8E066E-34F9-49E9-B393-304317EF3A8A}" srcOrd="0" destOrd="0" parTransId="{DE91DFAB-BED6-46B2-B726-2E8F90C58BD6}" sibTransId="{4F18105B-B511-4FF6-B89D-96FBAF756CCC}"/>
    <dgm:cxn modelId="{C57F9C1E-864D-4B69-8CAA-B99E66A8D83B}" type="presOf" srcId="{9C8E066E-34F9-49E9-B393-304317EF3A8A}" destId="{9271FE50-D435-4972-910B-59908E870597}" srcOrd="0" destOrd="0" presId="urn:microsoft.com/office/officeart/2005/8/layout/radial5"/>
    <dgm:cxn modelId="{CF5F8BF8-8784-4149-B049-BD1041EC973E}" type="presOf" srcId="{E3DF15A4-225F-4855-850B-BC28D8EF404A}" destId="{201249AA-DE03-4677-856D-300F99F68DF2}" srcOrd="1" destOrd="0" presId="urn:microsoft.com/office/officeart/2005/8/layout/radial5"/>
    <dgm:cxn modelId="{09D37301-DE09-4C9F-A77A-271909649B67}" type="presOf" srcId="{C267F25D-C55D-4C2E-A1AC-6B92CA5EF6B2}" destId="{3D5ABF87-832D-4BB0-A655-C8758306AB9F}" srcOrd="0" destOrd="0" presId="urn:microsoft.com/office/officeart/2005/8/layout/radial5"/>
    <dgm:cxn modelId="{8D75868B-2DED-4114-9E7F-CBBAE619E5A4}" type="presOf" srcId="{0BAA4132-2737-483F-A431-60DBC4CAF36D}" destId="{E4C8406D-13AD-4C17-ADA0-FE87E274951B}" srcOrd="0" destOrd="0" presId="urn:microsoft.com/office/officeart/2005/8/layout/radial5"/>
    <dgm:cxn modelId="{063A5840-994E-45FF-96F3-B5219A8D7A68}" type="presOf" srcId="{E3DF15A4-225F-4855-850B-BC28D8EF404A}" destId="{C2821E1C-A4FB-41A2-8754-E5B4ED282F71}" srcOrd="0" destOrd="0" presId="urn:microsoft.com/office/officeart/2005/8/layout/radial5"/>
    <dgm:cxn modelId="{00138B40-B803-4563-8731-FDBA8AA1A00A}" type="presOf" srcId="{9DD01D93-D129-4CCD-A5BE-744B1AC6DCEA}" destId="{63ECD38B-6F11-4E0A-9F18-F1F332F41EC4}" srcOrd="0" destOrd="0" presId="urn:microsoft.com/office/officeart/2005/8/layout/radial5"/>
    <dgm:cxn modelId="{F2C46C73-F137-4235-857C-992C3327B983}" type="presOf" srcId="{06D01C54-B5D5-4FF3-8BF5-A11D8BD1C417}" destId="{D26A849B-F4CD-49F0-8589-5DA67AF686CE}" srcOrd="0" destOrd="0" presId="urn:microsoft.com/office/officeart/2005/8/layout/radial5"/>
    <dgm:cxn modelId="{AAA059A5-6764-4793-BEA0-10D577AD4B9A}" type="presOf" srcId="{160EB00D-EC91-4388-85A9-316923AC3BEB}" destId="{901D487B-AB5D-40D7-A485-88FE7F7633A0}" srcOrd="0" destOrd="0" presId="urn:microsoft.com/office/officeart/2005/8/layout/radial5"/>
    <dgm:cxn modelId="{500ECCAE-4C32-4D0B-AC16-AD53265E3D34}" type="presOf" srcId="{69253A76-BEFB-4702-9560-AFCA019E14F1}" destId="{DAEA35E7-6CDB-4C65-9E00-D196BAE941C9}" srcOrd="0" destOrd="0" presId="urn:microsoft.com/office/officeart/2005/8/layout/radial5"/>
    <dgm:cxn modelId="{3FF9D2F1-609F-4837-9806-917C2ACB2ED6}" type="presParOf" srcId="{D26A849B-F4CD-49F0-8589-5DA67AF686CE}" destId="{9271FE50-D435-4972-910B-59908E870597}" srcOrd="0" destOrd="0" presId="urn:microsoft.com/office/officeart/2005/8/layout/radial5"/>
    <dgm:cxn modelId="{A816C497-D16C-47BE-B47A-4EB3715B32B8}" type="presParOf" srcId="{D26A849B-F4CD-49F0-8589-5DA67AF686CE}" destId="{901D487B-AB5D-40D7-A485-88FE7F7633A0}" srcOrd="1" destOrd="0" presId="urn:microsoft.com/office/officeart/2005/8/layout/radial5"/>
    <dgm:cxn modelId="{FE959E70-B460-4823-8C78-E64EDFF34717}" type="presParOf" srcId="{901D487B-AB5D-40D7-A485-88FE7F7633A0}" destId="{84D87AEC-7136-463C-853D-6CEBF167F28B}" srcOrd="0" destOrd="0" presId="urn:microsoft.com/office/officeart/2005/8/layout/radial5"/>
    <dgm:cxn modelId="{A2A86CDC-9A0F-4556-8885-9DB803970A58}" type="presParOf" srcId="{D26A849B-F4CD-49F0-8589-5DA67AF686CE}" destId="{16DF9BF1-5FA7-4337-B6DB-85E233808B0B}" srcOrd="2" destOrd="0" presId="urn:microsoft.com/office/officeart/2005/8/layout/radial5"/>
    <dgm:cxn modelId="{4A0A644F-F558-470C-8E51-A160DC4F03E3}" type="presParOf" srcId="{D26A849B-F4CD-49F0-8589-5DA67AF686CE}" destId="{E4C8406D-13AD-4C17-ADA0-FE87E274951B}" srcOrd="3" destOrd="0" presId="urn:microsoft.com/office/officeart/2005/8/layout/radial5"/>
    <dgm:cxn modelId="{C7366776-1E7B-4F38-B4CE-0B31A9A684E6}" type="presParOf" srcId="{E4C8406D-13AD-4C17-ADA0-FE87E274951B}" destId="{BC251DF5-31B4-4A4B-ABF1-0C2BF439AB9C}" srcOrd="0" destOrd="0" presId="urn:microsoft.com/office/officeart/2005/8/layout/radial5"/>
    <dgm:cxn modelId="{4FCC5151-9B66-4C6F-80E3-01EF57C06DC9}" type="presParOf" srcId="{D26A849B-F4CD-49F0-8589-5DA67AF686CE}" destId="{3D5ABF87-832D-4BB0-A655-C8758306AB9F}" srcOrd="4" destOrd="0" presId="urn:microsoft.com/office/officeart/2005/8/layout/radial5"/>
    <dgm:cxn modelId="{F10006DE-E5FC-4E20-9CFB-30B4A244E19A}" type="presParOf" srcId="{D26A849B-F4CD-49F0-8589-5DA67AF686CE}" destId="{63ECD38B-6F11-4E0A-9F18-F1F332F41EC4}" srcOrd="5" destOrd="0" presId="urn:microsoft.com/office/officeart/2005/8/layout/radial5"/>
    <dgm:cxn modelId="{CD212F4D-8B53-4AC8-BA20-CB96E30C58AE}" type="presParOf" srcId="{63ECD38B-6F11-4E0A-9F18-F1F332F41EC4}" destId="{4EFC3726-9420-4AF6-A55A-79BD4B4EC5FB}" srcOrd="0" destOrd="0" presId="urn:microsoft.com/office/officeart/2005/8/layout/radial5"/>
    <dgm:cxn modelId="{3893D0C9-A114-4E71-B70D-3341C857FDF6}" type="presParOf" srcId="{D26A849B-F4CD-49F0-8589-5DA67AF686CE}" destId="{DAEA35E7-6CDB-4C65-9E00-D196BAE941C9}" srcOrd="6" destOrd="0" presId="urn:microsoft.com/office/officeart/2005/8/layout/radial5"/>
    <dgm:cxn modelId="{91997D8C-4814-4F5E-A0BF-B4CC354E2801}" type="presParOf" srcId="{D26A849B-F4CD-49F0-8589-5DA67AF686CE}" destId="{C2821E1C-A4FB-41A2-8754-E5B4ED282F71}" srcOrd="7" destOrd="0" presId="urn:microsoft.com/office/officeart/2005/8/layout/radial5"/>
    <dgm:cxn modelId="{D8CF9382-319C-4F24-B764-0D18CA5D8E1B}" type="presParOf" srcId="{C2821E1C-A4FB-41A2-8754-E5B4ED282F71}" destId="{201249AA-DE03-4677-856D-300F99F68DF2}" srcOrd="0" destOrd="0" presId="urn:microsoft.com/office/officeart/2005/8/layout/radial5"/>
    <dgm:cxn modelId="{DC056DB3-16D4-4776-95F1-6BDF644EC749}" type="presParOf" srcId="{D26A849B-F4CD-49F0-8589-5DA67AF686CE}" destId="{CB3D34CC-8DAD-42FF-BD70-EA27BA02636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FE50-D435-4972-910B-59908E870597}">
      <dsp:nvSpPr>
        <dsp:cNvPr id="0" name=""/>
        <dsp:cNvSpPr/>
      </dsp:nvSpPr>
      <dsp:spPr>
        <a:xfrm>
          <a:off x="3548336" y="1875223"/>
          <a:ext cx="1338606" cy="1338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תכנית עבודה</a:t>
          </a:r>
          <a:endParaRPr lang="he-IL" sz="2800" kern="1200" dirty="0"/>
        </a:p>
      </dsp:txBody>
      <dsp:txXfrm>
        <a:off x="3744370" y="2071257"/>
        <a:ext cx="946538" cy="946538"/>
      </dsp:txXfrm>
    </dsp:sp>
    <dsp:sp modelId="{901D487B-AB5D-40D7-A485-88FE7F7633A0}">
      <dsp:nvSpPr>
        <dsp:cNvPr id="0" name=""/>
        <dsp:cNvSpPr/>
      </dsp:nvSpPr>
      <dsp:spPr>
        <a:xfrm rot="16200000">
          <a:off x="4056869" y="3298291"/>
          <a:ext cx="282957" cy="45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/>
        </a:p>
      </dsp:txBody>
      <dsp:txXfrm>
        <a:off x="4099313" y="3431760"/>
        <a:ext cx="198070" cy="273076"/>
      </dsp:txXfrm>
    </dsp:sp>
    <dsp:sp modelId="{16DF9BF1-5FA7-4337-B6DB-85E233808B0B}">
      <dsp:nvSpPr>
        <dsp:cNvPr id="0" name=""/>
        <dsp:cNvSpPr/>
      </dsp:nvSpPr>
      <dsp:spPr>
        <a:xfrm>
          <a:off x="3548336" y="2735"/>
          <a:ext cx="1338606" cy="1338606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solidFill>
                <a:schemeClr val="tx1"/>
              </a:solidFill>
            </a:rPr>
            <a:t>צרכים עיסקיים עתידיים</a:t>
          </a:r>
          <a:endParaRPr lang="he-IL" sz="2100" kern="1200" dirty="0">
            <a:solidFill>
              <a:schemeClr val="tx1"/>
            </a:solidFill>
          </a:endParaRPr>
        </a:p>
      </dsp:txBody>
      <dsp:txXfrm>
        <a:off x="3744370" y="198769"/>
        <a:ext cx="946538" cy="946538"/>
      </dsp:txXfrm>
    </dsp:sp>
    <dsp:sp modelId="{E4C8406D-13AD-4C17-ADA0-FE87E274951B}">
      <dsp:nvSpPr>
        <dsp:cNvPr id="0" name=""/>
        <dsp:cNvSpPr/>
      </dsp:nvSpPr>
      <dsp:spPr>
        <a:xfrm>
          <a:off x="3178697" y="2304256"/>
          <a:ext cx="282957" cy="45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/>
        </a:p>
      </dsp:txBody>
      <dsp:txXfrm>
        <a:off x="3178697" y="2395281"/>
        <a:ext cx="198070" cy="273076"/>
      </dsp:txXfrm>
    </dsp:sp>
    <dsp:sp modelId="{3D5ABF87-832D-4BB0-A655-C8758306AB9F}">
      <dsp:nvSpPr>
        <dsp:cNvPr id="0" name=""/>
        <dsp:cNvSpPr/>
      </dsp:nvSpPr>
      <dsp:spPr>
        <a:xfrm>
          <a:off x="5420825" y="1875223"/>
          <a:ext cx="1338606" cy="1338606"/>
        </a:xfrm>
        <a:prstGeom prst="ellipse">
          <a:avLst/>
        </a:prstGeom>
        <a:solidFill>
          <a:srgbClr val="EAFA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solidFill>
                <a:schemeClr val="tx1"/>
              </a:solidFill>
            </a:rPr>
            <a:t>משאבים</a:t>
          </a:r>
          <a:endParaRPr lang="he-IL" sz="2100" kern="1200" dirty="0">
            <a:solidFill>
              <a:schemeClr val="tx1"/>
            </a:solidFill>
          </a:endParaRPr>
        </a:p>
      </dsp:txBody>
      <dsp:txXfrm>
        <a:off x="5616859" y="2071257"/>
        <a:ext cx="946538" cy="946538"/>
      </dsp:txXfrm>
    </dsp:sp>
    <dsp:sp modelId="{63ECD38B-6F11-4E0A-9F18-F1F332F41EC4}">
      <dsp:nvSpPr>
        <dsp:cNvPr id="0" name=""/>
        <dsp:cNvSpPr/>
      </dsp:nvSpPr>
      <dsp:spPr>
        <a:xfrm rot="5400000">
          <a:off x="4128876" y="1354077"/>
          <a:ext cx="282957" cy="45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/>
        </a:p>
      </dsp:txBody>
      <dsp:txXfrm>
        <a:off x="4171320" y="1402659"/>
        <a:ext cx="198070" cy="273076"/>
      </dsp:txXfrm>
    </dsp:sp>
    <dsp:sp modelId="{DAEA35E7-6CDB-4C65-9E00-D196BAE941C9}">
      <dsp:nvSpPr>
        <dsp:cNvPr id="0" name=""/>
        <dsp:cNvSpPr/>
      </dsp:nvSpPr>
      <dsp:spPr>
        <a:xfrm>
          <a:off x="3548336" y="3747712"/>
          <a:ext cx="1338606" cy="133860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solidFill>
                <a:schemeClr val="tx1"/>
              </a:solidFill>
            </a:rPr>
            <a:t>מאפייני הארגון </a:t>
          </a:r>
          <a:endParaRPr lang="he-IL" sz="2100" kern="1200" dirty="0">
            <a:solidFill>
              <a:schemeClr val="tx1"/>
            </a:solidFill>
          </a:endParaRPr>
        </a:p>
      </dsp:txBody>
      <dsp:txXfrm>
        <a:off x="3744370" y="3943746"/>
        <a:ext cx="946538" cy="946538"/>
      </dsp:txXfrm>
    </dsp:sp>
    <dsp:sp modelId="{C2821E1C-A4FB-41A2-8754-E5B4ED282F71}">
      <dsp:nvSpPr>
        <dsp:cNvPr id="0" name=""/>
        <dsp:cNvSpPr/>
      </dsp:nvSpPr>
      <dsp:spPr>
        <a:xfrm rot="10800000">
          <a:off x="5050904" y="2304256"/>
          <a:ext cx="282957" cy="45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/>
        </a:p>
      </dsp:txBody>
      <dsp:txXfrm rot="10800000">
        <a:off x="5135791" y="2395281"/>
        <a:ext cx="198070" cy="273076"/>
      </dsp:txXfrm>
    </dsp:sp>
    <dsp:sp modelId="{CB3D34CC-8DAD-42FF-BD70-EA27BA02636B}">
      <dsp:nvSpPr>
        <dsp:cNvPr id="0" name=""/>
        <dsp:cNvSpPr/>
      </dsp:nvSpPr>
      <dsp:spPr>
        <a:xfrm>
          <a:off x="1675848" y="1875223"/>
          <a:ext cx="1338606" cy="1338606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>
              <a:solidFill>
                <a:schemeClr val="tx1"/>
              </a:solidFill>
            </a:rPr>
            <a:t>מאפייני כוח העבודה</a:t>
          </a:r>
          <a:endParaRPr lang="he-IL" sz="2100" kern="1200" dirty="0">
            <a:solidFill>
              <a:schemeClr val="tx1"/>
            </a:solidFill>
          </a:endParaRPr>
        </a:p>
      </dsp:txBody>
      <dsp:txXfrm>
        <a:off x="1871882" y="2071257"/>
        <a:ext cx="946538" cy="94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CAC286-009F-4BC0-A2DC-D8515A22B435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03352C-3E73-4857-9317-F441D08127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0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96803-A7F5-42ED-869C-3F12F0155AE5}" type="slidenum">
              <a:rPr lang="he-IL">
                <a:solidFill>
                  <a:prstClr val="black"/>
                </a:solidFill>
              </a:rPr>
              <a:pPr>
                <a:defRPr/>
              </a:pPr>
              <a:t>21</a:t>
            </a:fld>
            <a:r>
              <a:rPr lang="en-US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Whitney K Medium" pitchFamily="50" charset="0"/>
              </a:rPr>
              <a:t>Brand Transformation Presentation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520192A0-E207-4AC1-83F7-90179C198609}" type="slidenum">
              <a:rPr lang="he-IL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1749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fld id="{F737A702-60E9-4B52-8EF6-BFA6D8E7D82E}" type="slidenum">
              <a:rPr lang="he-IL" sz="1200" smtClean="0">
                <a:solidFill>
                  <a:prstClr val="black"/>
                </a:solidFill>
                <a:latin typeface="Typograph"/>
                <a:ea typeface="Typograph"/>
                <a:cs typeface="Typograph"/>
              </a:rPr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smtClean="0">
              <a:solidFill>
                <a:prstClr val="black"/>
              </a:solidFill>
              <a:latin typeface="Typograph"/>
              <a:ea typeface="Typograph"/>
              <a:cs typeface="Typograph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74"/>
            <a:ext cx="548640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AD5C-8E6D-4551-8435-BBB9CE32F741}" type="slidenum">
              <a:rPr lang="he-IL">
                <a:solidFill>
                  <a:prstClr val="black"/>
                </a:solidFill>
              </a:rPr>
              <a:pPr>
                <a:defRPr/>
              </a:pPr>
              <a:t>22</a:t>
            </a:fld>
            <a:r>
              <a:rPr lang="en-US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Whitney K Medium" pitchFamily="50" charset="0"/>
              </a:rPr>
              <a:t>Brand Transformation Presentation</a:t>
            </a: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848BD352-A49F-46B1-86A0-EA05159ACA76}" type="slidenum">
              <a:rPr lang="he-IL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2773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fld id="{69F304E8-E0D7-431E-B600-9ECF48C32963}" type="slidenum">
              <a:rPr lang="he-IL" sz="1200" smtClean="0">
                <a:solidFill>
                  <a:prstClr val="black"/>
                </a:solidFill>
                <a:latin typeface="Typograph"/>
                <a:ea typeface="Typograph"/>
                <a:cs typeface="Typograph"/>
              </a:rPr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smtClean="0">
              <a:solidFill>
                <a:prstClr val="black"/>
              </a:solidFill>
              <a:latin typeface="Typograph"/>
              <a:ea typeface="Typograph"/>
              <a:cs typeface="Typograph"/>
            </a:endParaRPr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74"/>
            <a:ext cx="548640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71B71-0779-4C4D-A6C3-3158C6758CAB}" type="slidenum">
              <a:rPr lang="he-IL">
                <a:solidFill>
                  <a:prstClr val="black"/>
                </a:solidFill>
              </a:rPr>
              <a:pPr>
                <a:defRPr/>
              </a:pPr>
              <a:t>23</a:t>
            </a:fld>
            <a:r>
              <a:rPr lang="en-US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Brand Transformation Presentation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BD6FA-EAD9-4656-9016-DEE4E061B7DC}" type="slidenum">
              <a:rPr lang="he-IL">
                <a:solidFill>
                  <a:prstClr val="black"/>
                </a:solidFill>
              </a:rPr>
              <a:pPr>
                <a:defRPr/>
              </a:pPr>
              <a:t>25</a:t>
            </a:fld>
            <a:r>
              <a:rPr lang="en-US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Whitney K Medium" pitchFamily="50" charset="0"/>
              </a:rPr>
              <a:t>Brand Transformation Presentation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65558DB6-00ED-4480-A7A2-25CD12316F71}" type="slidenum">
              <a:rPr lang="he-IL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74"/>
            <a:ext cx="548640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24AE7-EEEB-42DB-8400-A219CF08ADBD}" type="slidenum">
              <a:rPr lang="he-IL">
                <a:solidFill>
                  <a:prstClr val="black"/>
                </a:solidFill>
              </a:rPr>
              <a:pPr>
                <a:defRPr/>
              </a:pPr>
              <a:t>27</a:t>
            </a:fld>
            <a:r>
              <a:rPr lang="en-US">
                <a:solidFill>
                  <a:prstClr val="black"/>
                </a:solidFill>
              </a:rPr>
              <a:t>      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286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Whitney K Medium" pitchFamily="50" charset="0"/>
              </a:rPr>
              <a:t>Brand Transformation Presentation</a:t>
            </a: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1603" y="8684832"/>
            <a:ext cx="2972334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8D8B5DCD-5169-4B6D-B976-7D94F4DFD8D0}" type="slidenum">
              <a:rPr lang="he-IL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74"/>
            <a:ext cx="548640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odak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8600"/>
            <a:ext cx="2563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20713" y="1250950"/>
            <a:ext cx="1408112" cy="5051425"/>
            <a:chOff x="391" y="788"/>
            <a:chExt cx="887" cy="3182"/>
          </a:xfrm>
        </p:grpSpPr>
        <p:pic>
          <p:nvPicPr>
            <p:cNvPr id="6" name="Picture 6" descr="flexce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788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magnu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590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ews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390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proofi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192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63625"/>
            <a:ext cx="4572000" cy="882650"/>
          </a:xfrm>
        </p:spPr>
        <p:txBody>
          <a:bodyPr anchor="t"/>
          <a:lstStyle>
            <a:lvl1pPr>
              <a:spcBef>
                <a:spcPct val="0"/>
              </a:spcBef>
              <a:defRPr sz="3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22775"/>
            <a:ext cx="4470400" cy="1281113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754926"/>
      </p:ext>
    </p:extLst>
  </p:cSld>
  <p:clrMapOvr>
    <a:masterClrMapping/>
  </p:clrMapOvr>
  <p:transition spd="med" advClick="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47DC-EE98-45D6-A905-EAB125816CF0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72576"/>
      </p:ext>
    </p:extLst>
  </p:cSld>
  <p:clrMapOvr>
    <a:masterClrMapping/>
  </p:clrMapOvr>
  <p:transition spd="med" advClick="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DB2A-CD84-4A0B-99D6-2B68C4956477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8896"/>
      </p:ext>
    </p:extLst>
  </p:cSld>
  <p:clrMapOvr>
    <a:masterClrMapping/>
  </p:clrMapOvr>
  <p:transition spd="med" advClick="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457325"/>
            <a:ext cx="4102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457325"/>
            <a:ext cx="4102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B028-7839-4A7C-A528-D6DC729F737D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5697"/>
      </p:ext>
    </p:extLst>
  </p:cSld>
  <p:clrMapOvr>
    <a:masterClrMapping/>
  </p:clrMapOvr>
  <p:transition spd="med" advClick="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3050-00B9-4CEA-97E5-DD9159B4BA32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20664"/>
      </p:ext>
    </p:extLst>
  </p:cSld>
  <p:clrMapOvr>
    <a:masterClrMapping/>
  </p:clrMapOvr>
  <p:transition spd="med" advClick="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2107-2A51-452A-B9EC-EED895593934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8537"/>
      </p:ext>
    </p:extLst>
  </p:cSld>
  <p:clrMapOvr>
    <a:masterClrMapping/>
  </p:clrMapOvr>
  <p:transition spd="med" advClick="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May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436A-0BC6-409A-8DC4-416CDEA6F1BA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8213"/>
      </p:ext>
    </p:extLst>
  </p:cSld>
  <p:clrMapOvr>
    <a:masterClrMapping/>
  </p:clrMapOvr>
  <p:transition spd="med" advClick="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AFB4-568B-496E-8E46-CDF6D0100A79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9795"/>
      </p:ext>
    </p:extLst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4122-8A3E-4A2F-B96F-46DD220F4488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7452"/>
      </p:ext>
    </p:extLst>
  </p:cSld>
  <p:clrMapOvr>
    <a:masterClrMapping/>
  </p:clrMapOvr>
  <p:transition spd="med" advClick="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3DA6-3095-42EB-A9F3-9C988A37AA17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95522"/>
      </p:ext>
    </p:extLst>
  </p:cSld>
  <p:clrMapOvr>
    <a:masterClrMapping/>
  </p:clrMapOvr>
  <p:transition spd="med" advClick="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65138"/>
            <a:ext cx="2097087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465138"/>
            <a:ext cx="614203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49C7-C881-4EB3-910A-FBBB4A247C3C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6552"/>
      </p:ext>
    </p:extLst>
  </p:cSld>
  <p:clrMapOvr>
    <a:masterClrMapping/>
  </p:clrMapOvr>
  <p:transition spd="med" advClick="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odak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8600"/>
            <a:ext cx="2563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20713" y="1250950"/>
            <a:ext cx="1408112" cy="5051425"/>
            <a:chOff x="391" y="788"/>
            <a:chExt cx="887" cy="3182"/>
          </a:xfrm>
        </p:grpSpPr>
        <p:pic>
          <p:nvPicPr>
            <p:cNvPr id="6" name="Picture 6" descr="flexce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788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magnus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1590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ews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2390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proofi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" y="3192"/>
              <a:ext cx="887" cy="778"/>
            </a:xfrm>
            <a:prstGeom prst="rect">
              <a:avLst/>
            </a:prstGeom>
            <a:noFill/>
            <a:ln w="28575">
              <a:solidFill>
                <a:srgbClr val="FFB7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063625"/>
            <a:ext cx="4572000" cy="882650"/>
          </a:xfrm>
        </p:spPr>
        <p:txBody>
          <a:bodyPr anchor="t"/>
          <a:lstStyle>
            <a:lvl1pPr>
              <a:spcBef>
                <a:spcPct val="0"/>
              </a:spcBef>
              <a:defRPr sz="3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22775"/>
            <a:ext cx="4470400" cy="1281113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278444"/>
      </p:ext>
    </p:extLst>
  </p:cSld>
  <p:clrMapOvr>
    <a:masterClrMapping/>
  </p:clrMapOvr>
  <p:transition spd="med" advClick="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47DC-EE98-45D6-A905-EAB125816CF0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6988"/>
      </p:ext>
    </p:extLst>
  </p:cSld>
  <p:clrMapOvr>
    <a:masterClrMapping/>
  </p:clrMapOvr>
  <p:transition spd="med" advClick="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DB2A-CD84-4A0B-99D6-2B68C4956477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6888"/>
      </p:ext>
    </p:extLst>
  </p:cSld>
  <p:clrMapOvr>
    <a:masterClrMapping/>
  </p:clrMapOvr>
  <p:transition spd="med" advClick="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457325"/>
            <a:ext cx="4102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457325"/>
            <a:ext cx="4102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B028-7839-4A7C-A528-D6DC729F737D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902"/>
      </p:ext>
    </p:extLst>
  </p:cSld>
  <p:clrMapOvr>
    <a:masterClrMapping/>
  </p:clrMapOvr>
  <p:transition spd="med" advClick="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3050-00B9-4CEA-97E5-DD9159B4BA32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3249"/>
      </p:ext>
    </p:extLst>
  </p:cSld>
  <p:clrMapOvr>
    <a:masterClrMapping/>
  </p:clrMapOvr>
  <p:transition spd="med" advClick="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2107-2A51-452A-B9EC-EED895593934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3934"/>
      </p:ext>
    </p:extLst>
  </p:cSld>
  <p:clrMapOvr>
    <a:masterClrMapping/>
  </p:clrMapOvr>
  <p:transition spd="med" advClick="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May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436A-0BC6-409A-8DC4-416CDEA6F1BA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74848"/>
      </p:ext>
    </p:extLst>
  </p:cSld>
  <p:clrMapOvr>
    <a:masterClrMapping/>
  </p:clrMapOvr>
  <p:transition spd="med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AFB4-568B-496E-8E46-CDF6D0100A79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5436"/>
      </p:ext>
    </p:extLst>
  </p:cSld>
  <p:clrMapOvr>
    <a:masterClrMapping/>
  </p:clrMapOvr>
  <p:transition spd="med" advClick="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4122-8A3E-4A2F-B96F-46DD220F4488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31986"/>
      </p:ext>
    </p:extLst>
  </p:cSld>
  <p:clrMapOvr>
    <a:masterClrMapping/>
  </p:clrMapOvr>
  <p:transition spd="med" advClick="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3DA6-3095-42EB-A9F3-9C988A37AA17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82325"/>
      </p:ext>
    </p:extLst>
  </p:cSld>
  <p:clrMapOvr>
    <a:masterClrMapping/>
  </p:clrMapOvr>
  <p:transition spd="med" advClick="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65138"/>
            <a:ext cx="2097087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465138"/>
            <a:ext cx="614203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49C7-C881-4EB3-910A-FBBB4A247C3C}" type="slidenum">
              <a:rPr lang="he-IL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99557"/>
      </p:ext>
    </p:extLst>
  </p:cSld>
  <p:clrMapOvr>
    <a:masterClrMapping/>
  </p:clrMapOvr>
  <p:transition spd="med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A339863-E4D4-4A76-9863-F9724EF076A3}" type="datetimeFigureOut">
              <a:rPr lang="he-IL" smtClean="0"/>
              <a:t>ה'/טבת/תשע"ג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982488-CAF9-417A-BDE9-4BE1F77A480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5138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457325"/>
            <a:ext cx="8356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Kodak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6149975"/>
            <a:ext cx="11414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86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" y="6381750"/>
            <a:ext cx="6015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86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B6FC9D-844F-4772-B324-BF7884645428}" type="slidenum">
              <a:rPr lang="he-IL">
                <a:solidFill>
                  <a:srgbClr val="80808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 advClick="0"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9pPr>
    </p:titleStyle>
    <p:bodyStyle>
      <a:lvl1pPr marL="233363" indent="-233363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6270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2pPr>
      <a:lvl3pPr marL="10842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3pPr>
      <a:lvl4pPr marL="15414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4pPr>
      <a:lvl5pPr marL="19986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5pPr>
      <a:lvl6pPr marL="24558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6pPr>
      <a:lvl7pPr marL="29130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7pPr>
      <a:lvl8pPr marL="33702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8pPr>
      <a:lvl9pPr marL="38274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5138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457325"/>
            <a:ext cx="8356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Kodak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6149975"/>
            <a:ext cx="11414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86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" y="6381750"/>
            <a:ext cx="6015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86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B6FC9D-844F-4772-B324-BF7884645428}" type="slidenum">
              <a:rPr lang="he-IL">
                <a:solidFill>
                  <a:srgbClr val="80808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 advClick="0"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85000"/>
        </a:lnSpc>
        <a:spcBef>
          <a:spcPct val="15000"/>
        </a:spcBef>
        <a:spcAft>
          <a:spcPct val="0"/>
        </a:spcAft>
        <a:defRPr sz="2400">
          <a:solidFill>
            <a:srgbClr val="5F5F5F"/>
          </a:solidFill>
          <a:latin typeface="Arial" pitchFamily="34" charset="0"/>
          <a:cs typeface="Arial" pitchFamily="34" charset="0"/>
        </a:defRPr>
      </a:lvl9pPr>
    </p:titleStyle>
    <p:bodyStyle>
      <a:lvl1pPr marL="233363" indent="-233363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6270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2pPr>
      <a:lvl3pPr marL="10842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3pPr>
      <a:lvl4pPr marL="15414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4pPr>
      <a:lvl5pPr marL="1998663" indent="-222250" algn="r" rtl="1" eaLnBrk="0" fontAlgn="base" hangingPunct="0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5pPr>
      <a:lvl6pPr marL="24558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6pPr>
      <a:lvl7pPr marL="29130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7pPr>
      <a:lvl8pPr marL="33702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8pPr>
      <a:lvl9pPr marL="3827463" indent="-222250" algn="r" rtl="1" fontAlgn="base">
        <a:lnSpc>
          <a:spcPct val="80000"/>
        </a:lnSpc>
        <a:spcBef>
          <a:spcPct val="35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hlomitlevy59@gmail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kodak.com/EDPP/New/index.html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66704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האם ניתן ללמוד שחייה בהתכתבות?</a:t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</a:t>
            </a:r>
            <a:r>
              <a:rPr lang="he-I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70:20:10 </a:t>
            </a:r>
            <a:r>
              <a:rPr lang="he-IL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להדרכת </a:t>
            </a:r>
            <a:r>
              <a:rPr lang="he-I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עובדים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47" y="4437112"/>
            <a:ext cx="4953000" cy="1752600"/>
          </a:xfrm>
        </p:spPr>
        <p:txBody>
          <a:bodyPr/>
          <a:lstStyle/>
          <a:p>
            <a:pPr algn="ctr"/>
            <a:endParaRPr lang="he-IL" dirty="0" smtClean="0"/>
          </a:p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שלומית לוי </a:t>
            </a:r>
          </a:p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יעוץ, פיתוח וניהול משאבי אנוש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swimming.co.il/images/swimming_kid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4073650" cy="2003343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יישום מודל 70:20:10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2520280"/>
          </a:xfrm>
        </p:spPr>
        <p:txBody>
          <a:bodyPr/>
          <a:lstStyle/>
          <a:p>
            <a:pPr marL="109728" indent="0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פעילויות "20" טיפוסיות: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מנטורינג – פורמלי / לא פורמלי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תדריכים / משובים / הפקות לקחים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רשת מקצועית (פנימית / חיצונית)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הובלה והשתתפות בדיונים מקצועיים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התיעצות עם עמיתים </a:t>
            </a:r>
          </a:p>
          <a:p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5"/>
            <a:ext cx="4038600" cy="2592288"/>
          </a:xfrm>
        </p:spPr>
        <p:txBody>
          <a:bodyPr/>
          <a:lstStyle/>
          <a:p>
            <a:pPr marL="109728" indent="0"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פעילויות "70" טיפוסיות: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חברות בצוותי משימה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פרוייקטים בנושאים עיסקיים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משימות תיאום בין קבוצות/ גלובליות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מילוי מקום / רוטציה בתפקידים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התנסות / חקר מוצרים חדשים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365104"/>
            <a:ext cx="3240360" cy="17158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פעילויות "10" טיפוסיות:</a:t>
            </a:r>
          </a:p>
          <a:p>
            <a:pPr marL="365760" indent="-256032">
              <a:spcBef>
                <a:spcPts val="300"/>
              </a:spcBef>
              <a:buClr>
                <a:schemeClr val="tx2"/>
              </a:buClr>
              <a:buFont typeface="Georgia"/>
              <a:buChar char="•"/>
            </a:pPr>
            <a:r>
              <a:rPr lang="he-IL" sz="2000" dirty="0"/>
              <a:t>סמינרים, סדנאות, קורסים</a:t>
            </a:r>
          </a:p>
          <a:p>
            <a:pPr marL="365760" indent="-256032">
              <a:spcBef>
                <a:spcPts val="300"/>
              </a:spcBef>
              <a:buClr>
                <a:schemeClr val="tx2"/>
              </a:buClr>
              <a:buFont typeface="Georgia"/>
              <a:buChar char="•"/>
            </a:pPr>
            <a:r>
              <a:rPr lang="en-US" sz="2000" dirty="0"/>
              <a:t>E-learning</a:t>
            </a:r>
            <a:endParaRPr lang="he-IL" sz="2000" dirty="0"/>
          </a:p>
          <a:p>
            <a:pPr marL="365760" indent="-256032">
              <a:spcBef>
                <a:spcPts val="300"/>
              </a:spcBef>
              <a:buClr>
                <a:schemeClr val="tx2"/>
              </a:buClr>
              <a:buFont typeface="Georgia"/>
              <a:buChar char="•"/>
            </a:pPr>
            <a:r>
              <a:rPr lang="he-IL" sz="2000" dirty="0"/>
              <a:t>אקדמיה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9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דוגמא ליישום – קודאק ישראל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he-IL" dirty="0" smtClean="0"/>
              <a:t>תרבות פיתוח אישי המבוססת על הדרכה פורמלית</a:t>
            </a:r>
          </a:p>
          <a:p>
            <a:pPr>
              <a:buClr>
                <a:srgbClr val="002060"/>
              </a:buClr>
            </a:pPr>
            <a:r>
              <a:rPr lang="he-IL" dirty="0" smtClean="0"/>
              <a:t>שינוי מציאות עיסקית וקיצוץ תקציבים מקלים על שינוי התפיסה</a:t>
            </a:r>
          </a:p>
          <a:p>
            <a:pPr>
              <a:buClr>
                <a:srgbClr val="002060"/>
              </a:buClr>
            </a:pPr>
            <a:r>
              <a:rPr lang="he-IL" dirty="0" smtClean="0"/>
              <a:t>יישום תפיסת פיתוח אישי (</a:t>
            </a:r>
            <a:r>
              <a:rPr lang="en-US" dirty="0" smtClean="0"/>
              <a:t>EDP </a:t>
            </a:r>
            <a:r>
              <a:rPr lang="he-IL" dirty="0" smtClean="0"/>
              <a:t>) המבוססת על שילוב היעדים העיסקיים של המחלקה עם יעדי הפיתוח האישי (כפי שעלו בתהליך ההערכה). </a:t>
            </a:r>
          </a:p>
          <a:p>
            <a:pPr>
              <a:buClr>
                <a:srgbClr val="002060"/>
              </a:buClr>
            </a:pPr>
            <a:r>
              <a:rPr lang="he-IL" dirty="0" smtClean="0"/>
              <a:t>היישום כלל:</a:t>
            </a:r>
          </a:p>
          <a:p>
            <a:pPr lvl="1"/>
            <a:r>
              <a:rPr lang="he-IL" dirty="0" smtClean="0">
                <a:solidFill>
                  <a:schemeClr val="tx1"/>
                </a:solidFill>
              </a:rPr>
              <a:t>הדרכת מנהלים ושילוב ביעדים האישיים שלהם</a:t>
            </a:r>
          </a:p>
          <a:p>
            <a:pPr lvl="1"/>
            <a:r>
              <a:rPr lang="he-IL" dirty="0" smtClean="0">
                <a:solidFill>
                  <a:schemeClr val="tx1"/>
                </a:solidFill>
              </a:rPr>
              <a:t>הדרכת עובדים (ע"י מנהלים)</a:t>
            </a:r>
          </a:p>
          <a:p>
            <a:pPr lvl="1"/>
            <a:r>
              <a:rPr lang="he-IL" dirty="0" smtClean="0">
                <a:solidFill>
                  <a:schemeClr val="tx1"/>
                </a:solidFill>
              </a:rPr>
              <a:t>סיוע למנהלים בניית תוכניות אישיות לעובדים</a:t>
            </a:r>
          </a:p>
          <a:p>
            <a:pPr lvl="1"/>
            <a:r>
              <a:rPr lang="he-IL" dirty="0" smtClean="0">
                <a:solidFill>
                  <a:schemeClr val="tx1"/>
                </a:solidFill>
              </a:rPr>
              <a:t>מעקב תקופתי 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zivaveng.co.il/files/images/1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825">
            <a:off x="1013388" y="571597"/>
            <a:ext cx="131079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342647" cy="3231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9848"/>
          </a:xfrm>
        </p:spPr>
        <p:txBody>
          <a:bodyPr/>
          <a:lstStyle/>
          <a:p>
            <a:pPr algn="r"/>
            <a:r>
              <a:rPr lang="he-IL" b="1" dirty="0" smtClean="0"/>
              <a:t>דוגמא ליישום - </a:t>
            </a:r>
            <a:r>
              <a:rPr lang="en-US" b="1" dirty="0" smtClean="0"/>
              <a:t>Reuters</a:t>
            </a:r>
            <a:endParaRPr lang="he-IL" b="1" dirty="0"/>
          </a:p>
        </p:txBody>
      </p:sp>
      <p:pic>
        <p:nvPicPr>
          <p:cNvPr id="1026" name="Picture 2" descr="slide-43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372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יתרונות יישום המודל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 smtClean="0"/>
              <a:t>מאפשר התאמות למאפייני הארגון, התעשייה, כוח האדם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 smtClean="0"/>
              <a:t>מרחיב את הזדמנויות הפיתוח של עובדים בארגון, ומגביר </a:t>
            </a:r>
            <a:r>
              <a:rPr lang="en-US" dirty="0" smtClean="0"/>
              <a:t>ENGGEMENT</a:t>
            </a:r>
            <a:r>
              <a:rPr lang="he-IL" dirty="0" smtClean="0"/>
              <a:t> של עובדים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 smtClean="0"/>
              <a:t>מעורבות גבוהה יותר של מנהלים בתהליך, והגברת מחוייבותם לפיתוח עובדיהם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 smtClean="0"/>
              <a:t>מאפשר פיתוח עובדים גם בצמצום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/>
              <a:t> </a:t>
            </a:r>
            <a:r>
              <a:rPr lang="he-IL" dirty="0" smtClean="0"/>
              <a:t>  משאבים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 smtClean="0"/>
              <a:t>מאפשר התאמה מירבית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he-IL" dirty="0"/>
              <a:t> </a:t>
            </a:r>
            <a:r>
              <a:rPr lang="he-IL" dirty="0" smtClean="0"/>
              <a:t>  לצרכי העובד ומאפייניו </a:t>
            </a:r>
          </a:p>
          <a:p>
            <a:endParaRPr lang="he-IL" dirty="0"/>
          </a:p>
        </p:txBody>
      </p:sp>
      <p:pic>
        <p:nvPicPr>
          <p:cNvPr id="4" name="Picture 2" descr="http://3.bp.blogspot.com/-nIHTJr_NuSo/UHftD48EjpI/AAAAAAAAgso/GYKStnIxiG0/s1600/70+20+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281362" cy="21193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אתגרים ביישום המודל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32511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e-IL" dirty="0" smtClean="0"/>
              <a:t>דורש שינוי ב – </a:t>
            </a:r>
            <a:r>
              <a:rPr lang="en-US" dirty="0" smtClean="0"/>
              <a:t>Mind Set </a:t>
            </a:r>
            <a:r>
              <a:rPr lang="he-IL" dirty="0" smtClean="0"/>
              <a:t> הארגוני  ועלול לייצר התנגדויות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e-IL" dirty="0" smtClean="0"/>
              <a:t>מחייב השקעה נוספת בהדרכת מנהלים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e-IL" dirty="0" smtClean="0"/>
              <a:t>קושי במדידת ההשפעות וה – </a:t>
            </a:r>
            <a:r>
              <a:rPr lang="en-US" dirty="0" smtClean="0"/>
              <a:t>ROI</a:t>
            </a:r>
            <a:endParaRPr lang="he-IL" dirty="0" smtClean="0"/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he-IL" dirty="0" smtClean="0"/>
              <a:t>מחייב שינוי מהותי בתפיסת התפקיד והשגרות של מחלקות </a:t>
            </a:r>
            <a:r>
              <a:rPr lang="en-US" dirty="0" smtClean="0"/>
              <a:t>HR</a:t>
            </a:r>
            <a:r>
              <a:rPr lang="he-IL" dirty="0" smtClean="0"/>
              <a:t> ופיתוח /הדרכה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96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ganisationdevelopment.org/wp-content/uploads/2012/05/culture_chan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4671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/>
              <a:t>המלצות ליישום המודל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  <a:noFill/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he-IL" dirty="0" smtClean="0"/>
              <a:t>התאמה של היישום לארגון – בהיקף, בתהליכים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תקשורת והבהרות של הציפיות מהמנהלים ומהעובדים, כולל קישור ליעדים האישיים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מיסוד מנגנוני תמיכה : הדרכות, </a:t>
            </a:r>
          </a:p>
          <a:p>
            <a:pPr marL="109728" indent="0">
              <a:buClr>
                <a:schemeClr val="tx2"/>
              </a:buClr>
              <a:buNone/>
            </a:pPr>
            <a:r>
              <a:rPr lang="he-IL" dirty="0"/>
              <a:t> </a:t>
            </a:r>
            <a:r>
              <a:rPr lang="he-IL" dirty="0" smtClean="0"/>
              <a:t>  גיבוש כלים ושגרות, </a:t>
            </a:r>
          </a:p>
          <a:p>
            <a:pPr marL="109728" indent="0">
              <a:buClr>
                <a:schemeClr val="tx2"/>
              </a:buClr>
              <a:buNone/>
            </a:pPr>
            <a:r>
              <a:rPr lang="he-IL" dirty="0"/>
              <a:t> </a:t>
            </a:r>
            <a:r>
              <a:rPr lang="he-IL" dirty="0" smtClean="0"/>
              <a:t>  תמיכה של משאבי אנוש </a:t>
            </a:r>
          </a:p>
          <a:p>
            <a:pPr>
              <a:buClr>
                <a:schemeClr val="tx2"/>
              </a:buClr>
            </a:pPr>
            <a:r>
              <a:rPr lang="he-IL" dirty="0" smtClean="0"/>
              <a:t>טיפול בהתנגדויות</a:t>
            </a:r>
          </a:p>
          <a:p>
            <a:pPr>
              <a:buClr>
                <a:schemeClr val="tx2"/>
              </a:buClr>
            </a:pPr>
            <a:endParaRPr lang="he-IL" dirty="0"/>
          </a:p>
          <a:p>
            <a:pPr marL="109728" indent="0">
              <a:buClr>
                <a:schemeClr val="tx2"/>
              </a:buClr>
              <a:buNone/>
            </a:pPr>
            <a:r>
              <a:rPr lang="he-IL" dirty="0" smtClean="0"/>
              <a:t>חשוב: יישום המודל משמעו שינוי </a:t>
            </a:r>
          </a:p>
          <a:p>
            <a:pPr marL="109728" indent="0">
              <a:buClr>
                <a:schemeClr val="tx2"/>
              </a:buClr>
              <a:buNone/>
            </a:pPr>
            <a:r>
              <a:rPr lang="he-IL" dirty="0"/>
              <a:t> </a:t>
            </a:r>
            <a:r>
              <a:rPr lang="he-IL" dirty="0" smtClean="0"/>
              <a:t>          תרבות ארגונית !!</a:t>
            </a:r>
          </a:p>
          <a:p>
            <a:pPr>
              <a:buClr>
                <a:schemeClr val="tx2"/>
              </a:buClr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36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he-IL" sz="6600" dirty="0" smtClean="0"/>
              <a:t>שאלות?</a:t>
            </a:r>
          </a:p>
          <a:p>
            <a:pPr marL="109728" indent="0" algn="ctr">
              <a:buNone/>
            </a:pPr>
            <a:endParaRPr lang="he-IL" dirty="0"/>
          </a:p>
          <a:p>
            <a:pPr marL="109728" indent="0" algn="ctr">
              <a:buNone/>
            </a:pPr>
            <a:r>
              <a:rPr lang="he-IL" sz="4000" dirty="0" smtClean="0"/>
              <a:t>תודה</a:t>
            </a:r>
            <a:endParaRPr lang="he-IL" dirty="0" smtClean="0"/>
          </a:p>
          <a:p>
            <a:pPr marL="109728" indent="0">
              <a:buNone/>
            </a:pPr>
            <a:endParaRPr lang="he-IL" dirty="0"/>
          </a:p>
          <a:p>
            <a:pPr marL="109728" indent="0">
              <a:buNone/>
            </a:pPr>
            <a:endParaRPr lang="he-IL" dirty="0" smtClean="0"/>
          </a:p>
          <a:p>
            <a:pPr marL="109728" indent="0">
              <a:buNone/>
            </a:pPr>
            <a:r>
              <a:rPr lang="he-IL" dirty="0" smtClean="0"/>
              <a:t>שלומית לוי</a:t>
            </a:r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shlomitlevy59@gmail.com</a:t>
            </a:r>
            <a:endParaRPr lang="en-US" dirty="0" smtClean="0"/>
          </a:p>
          <a:p>
            <a:pPr marL="10972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60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5250" y="1063625"/>
            <a:ext cx="5238750" cy="882650"/>
          </a:xfrm>
        </p:spPr>
        <p:txBody>
          <a:bodyPr/>
          <a:lstStyle/>
          <a:p>
            <a:pPr eaLnBrk="1" hangingPunct="1"/>
            <a:r>
              <a:rPr lang="he-IL" sz="3600" b="1" smtClean="0">
                <a:solidFill>
                  <a:srgbClr val="C00000"/>
                </a:solidFill>
              </a:rPr>
              <a:t>תוכנית פיתוח אישי לעובד</a:t>
            </a:r>
            <a:endParaRPr lang="en-US" sz="3600" b="1" smtClean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0388" y="4422775"/>
            <a:ext cx="5467350" cy="1281113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EDP- Employee Development Plan</a:t>
            </a:r>
            <a:endParaRPr lang="he-IL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On the Job Training    </a:t>
            </a:r>
          </a:p>
          <a:p>
            <a:pPr algn="l" eaLnBrk="1" hangingPunct="1"/>
            <a:r>
              <a:rPr lang="en-US" b="1" smtClean="0">
                <a:solidFill>
                  <a:schemeClr val="tx1"/>
                </a:solidFill>
              </a:rPr>
              <a:t>July 2010</a:t>
            </a:r>
          </a:p>
        </p:txBody>
      </p:sp>
    </p:spTree>
    <p:extLst>
      <p:ext uri="{BB962C8B-B14F-4D97-AF65-F5344CB8AC3E}">
        <p14:creationId xmlns:p14="http://schemas.microsoft.com/office/powerpoint/2010/main" val="162733094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FB946-737A-4E3C-A57D-66BD6CD289B3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85750"/>
            <a:ext cx="8229600" cy="1143000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מטרות הסדנה</a:t>
            </a:r>
            <a:endParaRPr lang="en-US" sz="40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3955" name="Text Box 3"/>
          <p:cNvSpPr txBox="1">
            <a:spLocks noChangeArrowheads="1"/>
          </p:cNvSpPr>
          <p:nvPr/>
        </p:nvSpPr>
        <p:spPr bwMode="auto">
          <a:xfrm>
            <a:off x="1042988" y="620713"/>
            <a:ext cx="772001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e-IL" sz="2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2800" dirty="0">
              <a:solidFill>
                <a:srgbClr val="000000"/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לחדד ולחזק יכולתם של מנהלים לסייע לעובד בפיתוח אישי מבוסס התנסות במהלך התפקיד (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on the job training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)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לעודד מנהלים להיפגש עם העובד ולהתאים נתיב פיתוח אישי (אחד או יותר)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לייצר עם המנהלים "בנק" אפשרויות לפיתוח אישי בסגנון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On the job training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69875" indent="-269875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18343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74172-C02D-4E7E-BDD7-E2CF11CA8C19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9588" y="455613"/>
            <a:ext cx="8382000" cy="533400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מבנה</a:t>
            </a:r>
            <a:r>
              <a:rPr lang="he-IL" sz="1600" b="1" smtClean="0">
                <a:solidFill>
                  <a:srgbClr val="C00000"/>
                </a:solidFill>
              </a:rPr>
              <a:t> </a:t>
            </a:r>
            <a:r>
              <a:rPr lang="he-IL" sz="4000" b="1" smtClean="0">
                <a:solidFill>
                  <a:srgbClr val="C00000"/>
                </a:solidFill>
              </a:rPr>
              <a:t>ותכנים</a:t>
            </a:r>
            <a:br>
              <a:rPr lang="he-IL" sz="4000" b="1" smtClean="0">
                <a:solidFill>
                  <a:srgbClr val="C00000"/>
                </a:solidFill>
              </a:rPr>
            </a:b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941388" y="981075"/>
            <a:ext cx="7720012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400" dirty="0">
              <a:solidFill>
                <a:srgbClr val="000000"/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יתרונות של שיטת פיתוח אישי 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on the job training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על פני הלימוד המסורתי בכתה/קורס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הצגת דוגמה של צורך לפיתוח וההתנסויות שנגזרו ממנו.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עבודה בצוותים - הגדרת צורך לפיתוח אישי וההתנסויות המותאמות.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הבהרת ציפיות מתפקיד המנהל: ביצוע שיחה, בניית תוכנית, מתן משוב ומעקב.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§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EDP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בקודאק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89963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/>
                </a:solidFill>
              </a:rPr>
              <a:t>בניית תכנית הפיתוח וההדרכה</a:t>
            </a:r>
            <a:endParaRPr lang="he-IL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373436"/>
              </p:ext>
            </p:extLst>
          </p:nvPr>
        </p:nvGraphicFramePr>
        <p:xfrm>
          <a:off x="457200" y="1484784"/>
          <a:ext cx="8435280" cy="50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1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May 2010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EE137-6497-41E1-B1CD-3F668A69D695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030413" y="22860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C00000"/>
                </a:solidFill>
              </a:rPr>
              <a:t>On the job training</a:t>
            </a:r>
            <a:r>
              <a:rPr lang="he-IL" sz="3600" b="1" smtClean="0">
                <a:solidFill>
                  <a:srgbClr val="C00000"/>
                </a:solidFill>
              </a:rPr>
              <a:t> </a:t>
            </a:r>
            <a:endParaRPr lang="en-US" sz="3600" smtClean="0">
              <a:solidFill>
                <a:srgbClr val="C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344613" y="2828925"/>
            <a:ext cx="551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he-IL" smtClean="0">
                <a:solidFill>
                  <a:srgbClr val="000000"/>
                </a:solidFill>
              </a:rPr>
              <a:t/>
            </a:r>
            <a:br>
              <a:rPr lang="he-IL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4476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31BB-A6F5-4006-A4BF-AA316F5CC4D1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7411" name="Rectangle 5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5D98BFF-9D57-4869-9C7F-2B7118CE325B}" type="slidenum">
              <a:rPr lang="he-IL" sz="1400" smtClean="0">
                <a:solidFill>
                  <a:srgbClr val="000000"/>
                </a:solidFill>
                <a:latin typeface="Typograph"/>
                <a:ea typeface="Typograph"/>
                <a:cs typeface="Typograph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 smtClean="0">
              <a:solidFill>
                <a:srgbClr val="000000"/>
              </a:solidFill>
              <a:latin typeface="Typograph"/>
              <a:ea typeface="Typograph"/>
              <a:cs typeface="Typograph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33375"/>
            <a:ext cx="8229600" cy="574675"/>
          </a:xfrm>
          <a:noFill/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מה תורם להתפתחות ולמידה?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52450" y="5588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000" b="1" smtClean="0">
              <a:solidFill>
                <a:srgbClr val="FFFFFF"/>
              </a:solidFill>
              <a:latin typeface="Typograph"/>
              <a:ea typeface="Typograph"/>
              <a:cs typeface="Typograph"/>
            </a:endParaRP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2541588" y="2738438"/>
            <a:ext cx="5976937" cy="3240087"/>
            <a:chOff x="4195" y="3203"/>
            <a:chExt cx="1543" cy="771"/>
          </a:xfrm>
        </p:grpSpPr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4195" y="3294"/>
              <a:ext cx="1497" cy="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0000"/>
                </a:solidFill>
              </a:endParaRPr>
            </a:p>
          </p:txBody>
        </p:sp>
        <p:pic>
          <p:nvPicPr>
            <p:cNvPr id="17418" name="Picture 7" descr="untit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341"/>
              <a:ext cx="1225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 descr="lesson-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" y="3203"/>
              <a:ext cx="3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68313" y="3127375"/>
            <a:ext cx="1800225" cy="2841625"/>
          </a:xfrm>
          <a:prstGeom prst="rect">
            <a:avLst/>
          </a:prstGeom>
          <a:solidFill>
            <a:srgbClr val="D2DFEE"/>
          </a:solidFill>
          <a:ln w="12700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התנסויות במהלך העבודה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e-IL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משוב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ולמידה ממודל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he-IL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הדרכה, קורסים וספרים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96012" name="Text Box 12"/>
          <p:cNvSpPr txBox="1">
            <a:spLocks noChangeArrowheads="1"/>
          </p:cNvSpPr>
          <p:nvPr/>
        </p:nvSpPr>
        <p:spPr bwMode="auto">
          <a:xfrm>
            <a:off x="228600" y="919163"/>
            <a:ext cx="8413750" cy="2247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buFont typeface="Wingdings" pitchFamily="2" charset="2"/>
              <a:buChar char="ü"/>
              <a:defRPr/>
            </a:pPr>
            <a:r>
              <a:rPr lang="he-IL" sz="2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פיתוח הוא לא רק קורס...</a:t>
            </a:r>
            <a:endParaRPr lang="en-US" sz="2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buFont typeface="Wingdings" pitchFamily="2" charset="2"/>
              <a:buChar char="ü"/>
              <a:defRPr/>
            </a:pPr>
            <a:r>
              <a:rPr lang="he-IL" sz="20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70%מההתפתחות מתרחשת במהלך העבודה השוטפת.</a:t>
            </a:r>
            <a:endParaRPr lang="en-US" sz="2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0000"/>
                </a:solidFill>
              </a:rPr>
              <a:t>On the job training</a:t>
            </a:r>
            <a:r>
              <a:rPr lang="he-IL" sz="2000" b="1" dirty="0">
                <a:solidFill>
                  <a:srgbClr val="000000"/>
                </a:solidFill>
              </a:rPr>
              <a:t> תהליך איכותי אשר יוביל לתוצאות כמותיות,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he-IL" sz="2000" b="1" dirty="0">
                <a:solidFill>
                  <a:srgbClr val="000000"/>
                </a:solidFill>
              </a:rPr>
              <a:t>  תהליך אישי מותאם נסיבות ואישיות העובד.</a:t>
            </a:r>
            <a:endParaRPr lang="he-IL" sz="2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buFont typeface="Wingdings" pitchFamily="2" charset="2"/>
              <a:buChar char="§"/>
              <a:defRPr/>
            </a:pPr>
            <a:endParaRPr lang="en-US" sz="2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8726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A4E44-B6C9-4F5A-AC29-2D2661E8178C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8435" name="Rectangle 5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6C041C5-1B8C-4458-8CB0-6783C5F95C5C}" type="slidenum">
              <a:rPr lang="he-IL" sz="1400" smtClean="0">
                <a:solidFill>
                  <a:srgbClr val="000000"/>
                </a:solidFill>
                <a:latin typeface="Typograph"/>
                <a:ea typeface="Typograph"/>
                <a:cs typeface="Typograph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 smtClean="0">
              <a:solidFill>
                <a:srgbClr val="000000"/>
              </a:solidFill>
              <a:latin typeface="Typograph"/>
              <a:ea typeface="Typograph"/>
              <a:cs typeface="Typograph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492125"/>
            <a:ext cx="8359775" cy="369888"/>
          </a:xfrm>
          <a:noFill/>
        </p:spPr>
        <p:txBody>
          <a:bodyPr anchor="ctr"/>
          <a:lstStyle/>
          <a:p>
            <a:pPr algn="r" eaLnBrk="1" hangingPunct="1"/>
            <a:r>
              <a:rPr lang="he-IL" sz="3200" b="1" smtClean="0">
                <a:solidFill>
                  <a:srgbClr val="C00000"/>
                </a:solidFill>
              </a:rPr>
              <a:t>פרדוקס 20-80 של הלמידה הלא פורמאלית</a:t>
            </a:r>
            <a:r>
              <a:rPr lang="en-US" sz="3200" b="1" smtClean="0">
                <a:solidFill>
                  <a:srgbClr val="C00000"/>
                </a:solidFill>
              </a:rPr>
              <a:t/>
            </a:r>
            <a:br>
              <a:rPr lang="en-US" sz="3200" b="1" smtClean="0">
                <a:solidFill>
                  <a:srgbClr val="C00000"/>
                </a:solidFill>
              </a:rPr>
            </a:b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500063" y="357188"/>
            <a:ext cx="8229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3000" b="1" smtClean="0">
              <a:solidFill>
                <a:srgbClr val="FFFFFF"/>
              </a:solidFill>
              <a:latin typeface="Typograph"/>
              <a:ea typeface="Typograph"/>
              <a:cs typeface="Typograph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848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2286000" y="1071563"/>
            <a:ext cx="4392613" cy="396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e-IL" sz="2000" b="1" smtClean="0">
                <a:solidFill>
                  <a:srgbClr val="000000"/>
                </a:solidFill>
              </a:rPr>
              <a:t>רוב הלמידה....</a:t>
            </a:r>
            <a:endParaRPr lang="en-US" sz="2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18884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0E77E-17ED-491C-991E-B5EB3E12C7EE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222BCB9-BA02-4460-A4C5-971660EB888D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3288" y="152400"/>
            <a:ext cx="7554912" cy="5365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סל הפעילויות – ערוצי הפיתוח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5422900" y="1203325"/>
            <a:ext cx="3203575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Traditional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Training</a:t>
            </a:r>
          </a:p>
        </p:txBody>
      </p:sp>
      <p:sp>
        <p:nvSpPr>
          <p:cNvPr id="9223" name="Oval 4"/>
          <p:cNvSpPr>
            <a:spLocks noChangeArrowheads="1"/>
          </p:cNvSpPr>
          <p:nvPr/>
        </p:nvSpPr>
        <p:spPr bwMode="auto">
          <a:xfrm>
            <a:off x="436563" y="1203325"/>
            <a:ext cx="32766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On the Job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Training</a:t>
            </a:r>
          </a:p>
        </p:txBody>
      </p:sp>
      <p:sp>
        <p:nvSpPr>
          <p:cNvPr id="9224" name="Oval 5"/>
          <p:cNvSpPr>
            <a:spLocks noChangeArrowheads="1"/>
          </p:cNvSpPr>
          <p:nvPr/>
        </p:nvSpPr>
        <p:spPr bwMode="auto">
          <a:xfrm>
            <a:off x="5794375" y="3551238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הרצאות</a:t>
            </a:r>
            <a:endParaRPr lang="en-US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5" name="Oval 6"/>
          <p:cNvSpPr>
            <a:spLocks noChangeArrowheads="1"/>
          </p:cNvSpPr>
          <p:nvPr/>
        </p:nvSpPr>
        <p:spPr bwMode="auto">
          <a:xfrm>
            <a:off x="5778500" y="4579938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סדנאות</a:t>
            </a:r>
            <a:endParaRPr lang="en-US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6" name="Oval 7"/>
          <p:cNvSpPr>
            <a:spLocks noChangeArrowheads="1"/>
          </p:cNvSpPr>
          <p:nvPr/>
        </p:nvSpPr>
        <p:spPr bwMode="auto">
          <a:xfrm>
            <a:off x="7345363" y="3560763"/>
            <a:ext cx="1600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לימוד חומר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תיאורטי</a:t>
            </a:r>
            <a:endParaRPr lang="en-US" sz="16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7" name="Oval 8"/>
          <p:cNvSpPr>
            <a:spLocks noChangeArrowheads="1"/>
          </p:cNvSpPr>
          <p:nvPr/>
        </p:nvSpPr>
        <p:spPr bwMode="auto">
          <a:xfrm>
            <a:off x="2306638" y="365760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חניכה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8" name="Oval 9"/>
          <p:cNvSpPr>
            <a:spLocks noChangeArrowheads="1"/>
          </p:cNvSpPr>
          <p:nvPr/>
        </p:nvSpPr>
        <p:spPr bwMode="auto">
          <a:xfrm>
            <a:off x="901700" y="4360863"/>
            <a:ext cx="2195513" cy="928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התנסות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במשימה חדשה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9" name="Oval 10"/>
          <p:cNvSpPr>
            <a:spLocks noChangeArrowheads="1"/>
          </p:cNvSpPr>
          <p:nvPr/>
        </p:nvSpPr>
        <p:spPr bwMode="auto">
          <a:xfrm>
            <a:off x="427038" y="5508625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צפייה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במודל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0" name="Oval 11"/>
          <p:cNvSpPr>
            <a:spLocks noChangeArrowheads="1"/>
          </p:cNvSpPr>
          <p:nvPr/>
        </p:nvSpPr>
        <p:spPr bwMode="auto">
          <a:xfrm>
            <a:off x="7254875" y="4591050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קורסים</a:t>
            </a:r>
            <a:endParaRPr lang="en-US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1" name="Oval 10"/>
          <p:cNvSpPr>
            <a:spLocks noChangeArrowheads="1"/>
          </p:cNvSpPr>
          <p:nvPr/>
        </p:nvSpPr>
        <p:spPr bwMode="auto">
          <a:xfrm>
            <a:off x="373063" y="356076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למידה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מעמיתים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2" name="Oval 10"/>
          <p:cNvSpPr>
            <a:spLocks noChangeArrowheads="1"/>
          </p:cNvSpPr>
          <p:nvPr/>
        </p:nvSpPr>
        <p:spPr bwMode="auto">
          <a:xfrm>
            <a:off x="2382838" y="5359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ביצוע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סקר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14474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FEB8-94FA-4E4E-9E65-4F4C4D8DF04E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24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0483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80B6A1A-E115-4A90-82B7-648E0C7A917D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336550"/>
          </a:xfrm>
        </p:spPr>
        <p:txBody>
          <a:bodyPr anchor="ctr"/>
          <a:lstStyle/>
          <a:p>
            <a:pPr algn="r" eaLnBrk="1" hangingPunct="1"/>
            <a:r>
              <a:rPr lang="he-IL" sz="3200" b="1" smtClean="0">
                <a:solidFill>
                  <a:srgbClr val="C00000"/>
                </a:solidFill>
              </a:rPr>
              <a:t>הקשר בין יעד פיתוח אישי ליעדים עסקיים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984250" y="1411288"/>
            <a:ext cx="76549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יעד פיתוח אישי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-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Employee Development Goal </a:t>
            </a:r>
            <a:endParaRPr lang="he-IL" sz="2800" b="1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he-IL" sz="2400" b="1" dirty="0">
                <a:solidFill>
                  <a:srgbClr val="333399"/>
                </a:solidFill>
              </a:rPr>
              <a:t>יעד המאפשר עמידה במשימות, גדילה, התפתחות, מימוש פוטנציאל אישי של</a:t>
            </a:r>
            <a:r>
              <a:rPr lang="he-IL" sz="2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he-IL" sz="2400" b="1" dirty="0">
                <a:solidFill>
                  <a:srgbClr val="333399"/>
                </a:solidFill>
              </a:rPr>
              <a:t>העובד בתפקיד הנוכחי ובתפקיד עתידי על מנת לבצע כראוי את היעדים העיסקיים.</a:t>
            </a:r>
          </a:p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יעד עסקי - 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he-IL" sz="28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Goal Setting &amp; Appraisal</a:t>
            </a:r>
            <a:endParaRPr lang="he-IL" sz="2400" b="1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he-IL" sz="2400" b="1" dirty="0">
                <a:solidFill>
                  <a:srgbClr val="333399"/>
                </a:solidFill>
              </a:rPr>
              <a:t>מכוון לתמוך באסטרטגיה העיסקית וביעדי הקבוצה</a:t>
            </a:r>
            <a:r>
              <a:rPr lang="en-US" sz="2400" b="1" dirty="0">
                <a:solidFill>
                  <a:srgbClr val="333399"/>
                </a:solidFill>
              </a:rPr>
              <a:t/>
            </a:r>
            <a:br>
              <a:rPr lang="en-US" sz="2400" b="1" dirty="0">
                <a:solidFill>
                  <a:srgbClr val="333399"/>
                </a:solidFill>
              </a:rPr>
            </a:br>
            <a:endParaRPr lang="he-IL" sz="2400" b="1" dirty="0">
              <a:solidFill>
                <a:srgbClr val="333399"/>
              </a:solidFill>
            </a:endParaRPr>
          </a:p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CC00CC"/>
              </a:buClr>
              <a:buFont typeface="Wingdings" pitchFamily="2" charset="2"/>
              <a:buNone/>
              <a:defRPr/>
            </a:pPr>
            <a:endParaRPr lang="he-IL" sz="2400" b="1" dirty="0">
              <a:solidFill>
                <a:srgbClr val="333399"/>
              </a:solidFill>
            </a:endParaRPr>
          </a:p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rgbClr val="CC00CC"/>
              </a:buClr>
              <a:buFont typeface="Wingdings" pitchFamily="2" charset="2"/>
              <a:buNone/>
              <a:defRPr/>
            </a:pPr>
            <a:endParaRPr lang="he-IL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453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D41B6-595F-4F67-967D-816CD06744BF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1508" name="Slide Numb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7B13BBB-9AE3-45BD-9DFC-A2921FF29AF7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-266700"/>
            <a:ext cx="8902700" cy="1409700"/>
          </a:xfrm>
        </p:spPr>
        <p:txBody>
          <a:bodyPr anchor="ctr"/>
          <a:lstStyle/>
          <a:p>
            <a:pPr algn="r" eaLnBrk="1" hangingPunct="1"/>
            <a:r>
              <a:rPr lang="he-IL" sz="18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4000" b="1" smtClean="0">
                <a:solidFill>
                  <a:srgbClr val="C00000"/>
                </a:solidFill>
              </a:rPr>
              <a:t>ניהול יעדי פיתוח אישי 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4196" name="Text Box 15"/>
          <p:cNvSpPr txBox="1">
            <a:spLocks noChangeArrowheads="1"/>
          </p:cNvSpPr>
          <p:nvPr/>
        </p:nvSpPr>
        <p:spPr bwMode="auto">
          <a:xfrm>
            <a:off x="323850" y="1071563"/>
            <a:ext cx="81899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C00000"/>
                </a:solidFill>
              </a:rPr>
              <a:t>שלב 1:</a:t>
            </a:r>
            <a:r>
              <a:rPr lang="he-IL" sz="2400" dirty="0">
                <a:solidFill>
                  <a:srgbClr val="C00000"/>
                </a:solidFill>
              </a:rPr>
              <a:t>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רענון מטרות הצוות, לאן רוצים להגיע?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מהם אבני הדרך? מה המטרות והיעדים הספציפיים?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400" dirty="0">
              <a:solidFill>
                <a:srgbClr val="000000"/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C00000"/>
                </a:solidFill>
              </a:rPr>
              <a:t>שלב 2:</a:t>
            </a:r>
            <a:r>
              <a:rPr lang="he-IL" sz="2400" dirty="0">
                <a:solidFill>
                  <a:srgbClr val="C00000"/>
                </a:solidFill>
              </a:rPr>
              <a:t>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איזה יכולות נצטרך בצוות? תחומים לשיפור ולהרחבה.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endParaRPr lang="he-IL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C00000"/>
                </a:solidFill>
              </a:rPr>
              <a:t>שלב 3:</a:t>
            </a:r>
            <a:r>
              <a:rPr lang="he-IL" sz="2400" dirty="0">
                <a:solidFill>
                  <a:srgbClr val="C00000"/>
                </a:solidFill>
              </a:rPr>
              <a:t>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הצבת יעדי פיתוח לעובד בהתאם לצרכים שזהינו.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3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808080"/>
              </a:solidFill>
            </a:endParaRPr>
          </a:p>
        </p:txBody>
      </p:sp>
      <p:sp>
        <p:nvSpPr>
          <p:cNvPr id="22532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8C3990DF-BF9D-4C79-A361-AA948908B6B4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0"/>
            <a:ext cx="7554912" cy="9429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כיצד נצליח?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2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187450"/>
            <a:ext cx="7523163" cy="5175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יוזמה ועידוד של המנהל - חיפוש הזדמנויות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 לפיתוח ולמידה של העובדים במציאות של היום-יום.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מוטיבציה אישית של העובד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יצירת תחושות הישג -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he-IL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התייחסות להצלחות קטנות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he-IL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התנסות בהתמודדות עם פתרון בעיות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קבלת משוב מדויק </a:t>
            </a:r>
            <a:r>
              <a:rPr lang="he-IL" sz="2400" b="1" kern="12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ועיקבי</a:t>
            </a:r>
            <a:endParaRPr lang="en-US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e-IL" sz="2000" dirty="0" smtClean="0">
              <a:latin typeface="Times New Roman (Hebrew)" charset="0"/>
            </a:endParaRPr>
          </a:p>
        </p:txBody>
      </p:sp>
      <p:pic>
        <p:nvPicPr>
          <p:cNvPr id="22535" name="Picture 10" descr="MPj042849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63675"/>
            <a:ext cx="1870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44800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1B8F-7D5E-4D0A-914E-AC4594E161DD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27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3555" name="Slide Number Placeholder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45EA668D-C306-4E8D-9187-CFB270C46298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-266700"/>
            <a:ext cx="8902700" cy="1409700"/>
          </a:xfrm>
        </p:spPr>
        <p:txBody>
          <a:bodyPr anchor="ctr"/>
          <a:lstStyle/>
          <a:p>
            <a:pPr algn="ctr" eaLnBrk="1" hangingPunct="1"/>
            <a:r>
              <a:rPr lang="he-IL" sz="4000" b="1" smtClean="0">
                <a:solidFill>
                  <a:srgbClr val="C00000"/>
                </a:solidFill>
              </a:rPr>
              <a:t>תפקיד המנהל בבניה וליווי ההתנסות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6244" name="Text Box 15"/>
          <p:cNvSpPr txBox="1">
            <a:spLocks noChangeArrowheads="1"/>
          </p:cNvSpPr>
          <p:nvPr/>
        </p:nvSpPr>
        <p:spPr bwMode="auto">
          <a:xfrm>
            <a:off x="323850" y="1071563"/>
            <a:ext cx="810577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he-IL" sz="2400" dirty="0">
                <a:solidFill>
                  <a:srgbClr val="000000"/>
                </a:solidFill>
              </a:rPr>
              <a:t> 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זיהוי הצורך העיסקי והתאמת ההתנסות לעובד 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הקשבה והענות לשאיפות העובד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זיהוי /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אבחון הצורך "האמיתי" בפיתוח של העובד על ידי המנהל והעובד עצמו (לא להקיש מהתנסות קודמת או מעצמנו לגבי הצרכים של העובד).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הגדרת ערוצי הלמידה והפיתוח האישי והתכולה של ההתנסות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/>
            </a:r>
            <a:b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</a:b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(מה, מתי, ע"י מי, מה שיטת הלימוד) יחד עם העובד המיועד. 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מעקב עם העובד על ההתנסות, לוודא שיוצאת לפועל 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ושמתקיימת למידה בעקבותיה.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buFont typeface="Wingdings" pitchFamily="2" charset="2"/>
              <a:buChar char="ü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אחריות משותפת עם העובד להכנסת היעד האישי למערכת.</a:t>
            </a:r>
          </a:p>
          <a:p>
            <a:pPr marL="233363" indent="-233363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Clr>
                <a:srgbClr val="808080"/>
              </a:buClr>
              <a:buSzPct val="110000"/>
              <a:defRPr/>
            </a:pPr>
            <a:r>
              <a:rPr lang="he-IL" sz="24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he-IL" sz="2400" dirty="0">
              <a:solidFill>
                <a:srgbClr val="FF33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8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October 2008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808080"/>
              </a:solidFill>
            </a:endParaRPr>
          </a:p>
        </p:txBody>
      </p:sp>
      <p:sp>
        <p:nvSpPr>
          <p:cNvPr id="24580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276E753-03AC-4228-89DD-0E6FB688A1B3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168275"/>
          </a:xfrm>
        </p:spPr>
        <p:txBody>
          <a:bodyPr anchor="ctr"/>
          <a:lstStyle/>
          <a:p>
            <a:pPr algn="r" eaLnBrk="1" hangingPunct="1"/>
            <a:r>
              <a:rPr lang="en-US" sz="3200" b="1" smtClean="0">
                <a:solidFill>
                  <a:srgbClr val="CC3300"/>
                </a:solidFill>
              </a:rPr>
              <a:t>EDP</a:t>
            </a:r>
            <a:r>
              <a:rPr lang="he-IL" sz="4000" b="1" smtClean="0">
                <a:solidFill>
                  <a:srgbClr val="C00000"/>
                </a:solidFill>
              </a:rPr>
              <a:t> בקודאק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3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63" y="1071563"/>
            <a:ext cx="7523162" cy="50942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קודאק רואה בפיתוח אישי ערך מרכזי ומכלילה אותו בין ששת ערכי החברה: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 שיפור מתמיד והתחדשות אישית -</a:t>
            </a:r>
            <a:endParaRPr lang="en-US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Continuous Improvement and Personal Renewal</a:t>
            </a:r>
            <a:endParaRPr lang="he-IL" sz="2400" b="1" kern="1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הגישה לפיתוח אישי בקודאק מתבססת על רעיון </a:t>
            </a:r>
            <a:endParaRPr lang="en-US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</a:t>
            </a: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ה</a:t>
            </a: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10/20/70 </a:t>
            </a: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endParaRPr lang="he-IL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תשתיות וחומרי עזר לבניית </a:t>
            </a: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  <a:hlinkClick r:id="rId2" action="ppaction://hlinksldjump"/>
              </a:rPr>
              <a:t>EDP</a:t>
            </a: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400" b="1" kern="12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hlinkClick r:id="rId3"/>
              </a:rPr>
              <a:t>myHR</a:t>
            </a:r>
            <a:r>
              <a:rPr lang="en-US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endParaRPr lang="he-IL" sz="24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e-IL" sz="2400" b="1" kern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בקודאק ישראל הוחלט להתמקד ראשית בשכבת הניהול ועובדים מצטיינים (~20% מכלל העובדים) ובכלל אנשי הצוות בהתאם לאפשרויות. יחד עם זאת, יש פתיחות להחלטת/שיקול דעת המנהל בהתאם להבנתו.</a:t>
            </a:r>
          </a:p>
          <a:p>
            <a:pPr eaLnBrk="1" hangingPunct="1">
              <a:defRPr/>
            </a:pPr>
            <a:endParaRPr lang="en-US" sz="1300" b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988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808080"/>
              </a:solidFill>
            </a:endParaRPr>
          </a:p>
        </p:txBody>
      </p:sp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ADEB829-DAB7-4DDF-B551-8B13D9B0BE93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1682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דוגמא לתכנית פיתוח אישי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8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1081088"/>
            <a:ext cx="7523162" cy="2851150"/>
          </a:xfrm>
        </p:spPr>
        <p:txBody>
          <a:bodyPr/>
          <a:lstStyle/>
          <a:p>
            <a:pPr eaLnBrk="1" hangingPunct="1">
              <a:defRPr/>
            </a:pPr>
            <a:r>
              <a:rPr lang="he-IL" sz="2000" b="1" u="sng" dirty="0" smtClean="0"/>
              <a:t>משוב שהתקבל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e-IL" sz="2000" b="1" dirty="0" smtClean="0"/>
              <a:t>העובד בעל ידע מקצועי מצויין, לוקח אחריות מלאה על המשימות שלו ומבצען בצורה הטובה ביותר. לעתים נראה שאינו מבין מספיק את המערכת על בוריה ולכן החלטותיו מוגבלות.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he-IL" sz="2000" b="1" dirty="0" smtClean="0"/>
          </a:p>
          <a:p>
            <a:pPr eaLnBrk="1" hangingPunct="1">
              <a:defRPr/>
            </a:pPr>
            <a:r>
              <a:rPr lang="he-IL" sz="2000" b="1" u="sng" dirty="0" smtClean="0"/>
              <a:t>התחום לפיתוח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e-IL" sz="2000" b="1" dirty="0" smtClean="0"/>
              <a:t>ראייה מערכתית רחבה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defRPr/>
            </a:pPr>
            <a:r>
              <a:rPr lang="he-IL" sz="2000" b="1" u="sng" dirty="0" smtClean="0"/>
              <a:t>היעד       </a:t>
            </a:r>
            <a:r>
              <a:rPr lang="he-IL" sz="2000" b="1" dirty="0" smtClean="0"/>
              <a:t>    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e-IL" sz="2000" b="1" dirty="0" smtClean="0"/>
              <a:t>שיפור הבנת המערכת בכללותה, פיתוח ממשקי עבודה מגוונים יותר.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Group 21"/>
          <p:cNvGraphicFramePr>
            <a:graphicFrameLocks noGrp="1"/>
          </p:cNvGraphicFramePr>
          <p:nvPr/>
        </p:nvGraphicFramePr>
        <p:xfrm>
          <a:off x="1357313" y="4019550"/>
          <a:ext cx="7086600" cy="2500313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25003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he-I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he-IL" sz="20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חניכה אישית על ידי מנהל/ראש צוות על </a:t>
                      </a:r>
                      <a:r>
                        <a:rPr lang="he-IL" sz="2000" b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מנת להגדיר ממשקי הכרות, פתיחת דלת, אינטגרציה של המידע להבנת המערכת</a:t>
                      </a:r>
                      <a:endParaRPr lang="he-IL" sz="2000" b="1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ערוצי הפיתוח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מפגשי למידה 1:1 עם מובילים בממשקי העבודה השונים בפרוייקט או מחוצה לו.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kumimoji="0" lang="he-I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22832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אתגרים בבניית תכנית ההדרכה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5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rgbClr val="002060"/>
              </a:buClr>
            </a:pPr>
            <a:r>
              <a:rPr lang="he-IL" dirty="0" smtClean="0"/>
              <a:t>מחסור במשאבים (כסף; ידע, ניהול, מתקנים)</a:t>
            </a:r>
          </a:p>
          <a:p>
            <a:pPr>
              <a:lnSpc>
                <a:spcPct val="200000"/>
              </a:lnSpc>
              <a:buClr>
                <a:srgbClr val="002060"/>
              </a:buClr>
            </a:pPr>
            <a:r>
              <a:rPr lang="he-IL" dirty="0" smtClean="0"/>
              <a:t>עומס משימות/ מחסור בכח אדם</a:t>
            </a:r>
          </a:p>
          <a:p>
            <a:pPr>
              <a:lnSpc>
                <a:spcPct val="200000"/>
              </a:lnSpc>
              <a:buClr>
                <a:srgbClr val="002060"/>
              </a:buClr>
            </a:pPr>
            <a:r>
              <a:rPr lang="he-IL" dirty="0" smtClean="0"/>
              <a:t>ביזור גיאוגרפי</a:t>
            </a:r>
          </a:p>
          <a:p>
            <a:pPr>
              <a:lnSpc>
                <a:spcPct val="200000"/>
              </a:lnSpc>
              <a:buClr>
                <a:srgbClr val="002060"/>
              </a:buClr>
            </a:pPr>
            <a:r>
              <a:rPr lang="he-IL" dirty="0" smtClean="0"/>
              <a:t>לוחות זמנים מהירים/ קצב פעילות מהיר</a:t>
            </a:r>
          </a:p>
          <a:p>
            <a:pPr>
              <a:lnSpc>
                <a:spcPct val="200000"/>
              </a:lnSpc>
              <a:buClr>
                <a:srgbClr val="002060"/>
              </a:buClr>
            </a:pPr>
            <a:r>
              <a:rPr lang="he-IL" dirty="0" smtClean="0"/>
              <a:t>מאפייני למידת מבוגרים</a:t>
            </a:r>
          </a:p>
          <a:p>
            <a:pPr>
              <a:lnSpc>
                <a:spcPct val="200000"/>
              </a:lnSpc>
              <a:buClr>
                <a:srgbClr val="002060"/>
              </a:buClr>
            </a:pPr>
            <a:endParaRPr lang="he-IL" dirty="0"/>
          </a:p>
        </p:txBody>
      </p:sp>
      <p:pic>
        <p:nvPicPr>
          <p:cNvPr id="1030" name="Picture 6" descr="http://www.b-supportsolutions.com/wp-content/uploads/2010/04/proble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451517" cy="16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7CF51-D116-4FC7-9C83-2851D5A34FA4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82A07E11-3E1C-4502-80BA-E4C7F249FB1D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1682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דוגמא לתכנית פיתוח אישי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63" y="1071563"/>
            <a:ext cx="7523162" cy="5094287"/>
          </a:xfrm>
        </p:spPr>
        <p:txBody>
          <a:bodyPr/>
          <a:lstStyle/>
          <a:p>
            <a:pPr eaLnBrk="1" hangingPunct="1"/>
            <a:r>
              <a:rPr lang="he-IL" sz="2000" b="1" u="sng" smtClean="0"/>
              <a:t>משוב שהתקבל</a:t>
            </a:r>
            <a:r>
              <a:rPr lang="en-US" sz="1300" b="1" smtClean="0"/>
              <a:t/>
            </a:r>
            <a:br>
              <a:rPr lang="en-US" sz="1300" b="1" smtClean="0"/>
            </a:br>
            <a:r>
              <a:rPr lang="he-IL" sz="2000" b="1" smtClean="0"/>
              <a:t>העובד מקצועי מאד בתחומו ומוערך על ידי העובדים בסביבה. ככזה, הוא מהווה כתובת לפניות רבות ממשקים שונים. העומס עליו גדול. הוא אמנם עומד בכל משימותיו אך לאורך זמן ישחק.</a:t>
            </a:r>
            <a:r>
              <a:rPr lang="en-US" sz="2000" b="1" smtClean="0"/>
              <a:t/>
            </a:r>
            <a:br>
              <a:rPr lang="en-US" sz="2000" b="1" smtClean="0"/>
            </a:br>
            <a:endParaRPr lang="en-US" sz="2000" b="1" smtClean="0"/>
          </a:p>
          <a:p>
            <a:pPr eaLnBrk="1" hangingPunct="1"/>
            <a:r>
              <a:rPr lang="he-IL" sz="2000" b="1" u="sng" smtClean="0"/>
              <a:t>התחום לפיתוח</a:t>
            </a:r>
            <a:r>
              <a:rPr lang="en-US" sz="1300" b="1" u="sng" smtClean="0"/>
              <a:t/>
            </a:r>
            <a:br>
              <a:rPr lang="en-US" sz="1300" b="1" u="sng" smtClean="0"/>
            </a:br>
            <a:r>
              <a:rPr lang="he-IL" sz="2000" b="1" smtClean="0"/>
              <a:t>אסרטיביות והצבת גבולות (ללמוד להגיד לא) / יכולת תעדוף</a:t>
            </a:r>
          </a:p>
          <a:p>
            <a:pPr eaLnBrk="1" hangingPunct="1"/>
            <a:endParaRPr lang="en-US" sz="1300" b="1" smtClean="0"/>
          </a:p>
          <a:p>
            <a:pPr eaLnBrk="1" hangingPunct="1"/>
            <a:r>
              <a:rPr lang="he-IL" sz="2000" b="1" u="sng" smtClean="0"/>
              <a:t>היעד  </a:t>
            </a:r>
            <a:r>
              <a:rPr lang="he-IL" sz="2000" b="1" smtClean="0"/>
              <a:t>           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he-IL" sz="2000" b="1" smtClean="0"/>
              <a:t>שיפור היכולת להציב גבולות באסרטיביות תוך תעדוף מושכל של הפניות.</a:t>
            </a:r>
            <a:endParaRPr lang="en-US" sz="2000" b="1" smtClean="0"/>
          </a:p>
          <a:p>
            <a:pPr eaLnBrk="1" hangingPunct="1"/>
            <a:endParaRPr lang="en-US" sz="1300" b="1" smtClean="0"/>
          </a:p>
        </p:txBody>
      </p:sp>
      <p:graphicFrame>
        <p:nvGraphicFramePr>
          <p:cNvPr id="1382421" name="Group 21"/>
          <p:cNvGraphicFramePr>
            <a:graphicFrameLocks noGrp="1"/>
          </p:cNvGraphicFramePr>
          <p:nvPr/>
        </p:nvGraphicFramePr>
        <p:xfrm>
          <a:off x="1465263" y="4133850"/>
          <a:ext cx="7086600" cy="2500313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25003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he-I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he-IL" sz="20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חניכה אישית על ידי מנהל/ראש צוות על מנת להתבונן במשימות ובבחירות. כדי ללמוד כיצד ניתן לנהוג אחרת.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he-IL" sz="2000" b="1" u="sng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ערוצי הפיתוח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he-IL" sz="20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להתלוות לעובד אסרטיבי וללמוד תוך כדי צפיה וניתוח משותף על ההתנהלות וקבלת ההחלטות שלו.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1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he-IL" sz="2000" b="1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298286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3FD83-71A6-4596-84B3-5EC906070F87}" type="slidenum">
              <a:rPr lang="he-IL" smtClean="0">
                <a:solidFill>
                  <a:srgbClr val="80808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CA22C1B-BA30-4F5D-957D-39C63D01ADBE}" type="slidenum">
              <a:rPr lang="he-IL" sz="1400" smtClean="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1682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דוגמא לתכנית פיתוח אישי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035050"/>
            <a:ext cx="7523163" cy="5094288"/>
          </a:xfrm>
        </p:spPr>
        <p:txBody>
          <a:bodyPr/>
          <a:lstStyle/>
          <a:p>
            <a:pPr eaLnBrk="1" hangingPunct="1"/>
            <a:r>
              <a:rPr lang="he-IL" sz="2000" b="1" u="sng" smtClean="0"/>
              <a:t>תחום פיתוח שהוגדר לעובד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he-IL" sz="2000" b="1" smtClean="0"/>
              <a:t>העובד ירחיב יכולתו לעבוד מול יחידה בחו"ל (עבודה בסביבה בין-תרבותיות)</a:t>
            </a:r>
            <a:endParaRPr lang="en-US" sz="2000" b="1" smtClean="0"/>
          </a:p>
          <a:p>
            <a:pPr eaLnBrk="1" hangingPunct="1"/>
            <a:endParaRPr lang="he-IL" sz="2000" b="1" u="sng" smtClean="0"/>
          </a:p>
          <a:p>
            <a:pPr eaLnBrk="1" hangingPunct="1"/>
            <a:r>
              <a:rPr lang="he-IL" sz="2000" b="1" u="sng" smtClean="0"/>
              <a:t>היעד</a:t>
            </a:r>
            <a:r>
              <a:rPr lang="he-IL" sz="2000" b="1" smtClean="0"/>
              <a:t>             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he-IL" sz="2000" b="1" smtClean="0"/>
              <a:t>לענות על צורך היחידה לעבוד מול גורם בחו"ל.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he-IL" sz="2000" b="1" smtClean="0"/>
              <a:t>להרחיב את האחריות של העובד מעבר לגבולות התפקיד הרגיל, ולהעשיר את מיומנויותיו.</a:t>
            </a:r>
            <a:endParaRPr lang="en-US" sz="2000" b="1" smtClean="0"/>
          </a:p>
          <a:p>
            <a:pPr eaLnBrk="1" hangingPunct="1"/>
            <a:endParaRPr lang="en-US" sz="2000" b="1" smtClean="0"/>
          </a:p>
        </p:txBody>
      </p:sp>
      <p:graphicFrame>
        <p:nvGraphicFramePr>
          <p:cNvPr id="1382421" name="Group 21"/>
          <p:cNvGraphicFramePr>
            <a:graphicFrameLocks noGrp="1"/>
          </p:cNvGraphicFramePr>
          <p:nvPr/>
        </p:nvGraphicFramePr>
        <p:xfrm>
          <a:off x="1385888" y="3581400"/>
          <a:ext cx="7086600" cy="1810438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1809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he-I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למידה עצמית על הגורם בחו"ל - בניית פרופיל הגורם בחו"ל (כמות אנשים, התמחויות, מדינות איתם עובדים, היבט כלכלי על הרווחיות, יתרונות, קשיים)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ערוצי הפיתוח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מינוי לנציג היחידה אל מול גורם בחו"ל, הכולל השתתפות בתכנון, בישיבות טלפוניות, ובהטמעה.</a:t>
                      </a:r>
                    </a:p>
                  </a:txBody>
                  <a:tcPr marT="45683" marB="456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68415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808080"/>
              </a:solidFill>
            </a:endParaRP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sz="1400" smtClean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4413" y="504825"/>
            <a:ext cx="7700962" cy="168275"/>
          </a:xfrm>
        </p:spPr>
        <p:txBody>
          <a:bodyPr anchor="ctr"/>
          <a:lstStyle/>
          <a:p>
            <a:pPr algn="r" eaLnBrk="1" hangingPunct="1"/>
            <a:r>
              <a:rPr lang="he-IL" sz="4000" b="1" smtClean="0">
                <a:solidFill>
                  <a:srgbClr val="C00000"/>
                </a:solidFill>
              </a:rPr>
              <a:t>דוגמא לתכנית פיתוח אישי</a:t>
            </a:r>
            <a:endParaRPr lang="en-US" sz="4000" b="1" smtClean="0">
              <a:solidFill>
                <a:srgbClr val="C00000"/>
              </a:solidFill>
            </a:endParaRPr>
          </a:p>
        </p:txBody>
      </p:sp>
      <p:sp>
        <p:nvSpPr>
          <p:cNvPr id="908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882650"/>
            <a:ext cx="7523162" cy="5765800"/>
          </a:xfrm>
        </p:spPr>
        <p:txBody>
          <a:bodyPr/>
          <a:lstStyle/>
          <a:p>
            <a:pPr eaLnBrk="1" hangingPunct="1">
              <a:defRPr/>
            </a:pPr>
            <a:r>
              <a:rPr lang="he-IL" sz="2000" b="1" u="sng" dirty="0" smtClean="0"/>
              <a:t>משוב שהתקבל על העובד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defRPr/>
            </a:pPr>
            <a:endParaRPr lang="he-IL" sz="2000" b="1" dirty="0" smtClean="0"/>
          </a:p>
          <a:p>
            <a:pPr eaLnBrk="1" hangingPunct="1">
              <a:defRPr/>
            </a:pPr>
            <a:endParaRPr lang="en-US" sz="2000" b="1" u="sng" dirty="0" smtClean="0"/>
          </a:p>
          <a:p>
            <a:pPr eaLnBrk="1" hangingPunct="1">
              <a:defRPr/>
            </a:pPr>
            <a:r>
              <a:rPr lang="he-IL" sz="2000" b="1" u="sng" dirty="0" smtClean="0"/>
              <a:t>התחום לפיתוח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he-IL" sz="2000" b="1" dirty="0" smtClean="0"/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000" b="1" u="sng" dirty="0" smtClean="0"/>
          </a:p>
          <a:p>
            <a:pPr eaLnBrk="1" hangingPunct="1">
              <a:defRPr/>
            </a:pPr>
            <a:r>
              <a:rPr lang="he-IL" sz="2000" b="1" u="sng" dirty="0" smtClean="0"/>
              <a:t>יעד עיסקי       </a:t>
            </a:r>
            <a:r>
              <a:rPr lang="he-IL" sz="2000" b="1" dirty="0" smtClean="0"/>
              <a:t>    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he-IL" sz="2000" b="1" dirty="0" smtClean="0"/>
          </a:p>
          <a:p>
            <a:pPr eaLnBrk="1" hangingPunct="1">
              <a:defRPr/>
            </a:pPr>
            <a:endParaRPr lang="he-IL" sz="2000" b="1" dirty="0" smtClean="0"/>
          </a:p>
          <a:p>
            <a:pPr eaLnBrk="1" hangingPunct="1">
              <a:defRPr/>
            </a:pPr>
            <a:endParaRPr lang="en-US" sz="2000" b="1" u="sng" dirty="0" smtClean="0"/>
          </a:p>
          <a:p>
            <a:pPr eaLnBrk="1" hangingPunct="1">
              <a:defRPr/>
            </a:pPr>
            <a:r>
              <a:rPr lang="he-IL" sz="2000" b="1" u="sng" dirty="0" smtClean="0"/>
              <a:t>ערוצי פיתוח</a:t>
            </a:r>
          </a:p>
          <a:p>
            <a:pPr eaLnBrk="1" hangingPunct="1">
              <a:defRPr/>
            </a:pPr>
            <a:endParaRPr lang="he-IL" sz="2000" b="1" dirty="0" smtClean="0"/>
          </a:p>
          <a:p>
            <a:pPr eaLnBrk="1" hangingPunct="1">
              <a:defRPr/>
            </a:pPr>
            <a:endParaRPr lang="he-IL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kern="12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049338" y="128270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049338" y="155575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049338" y="182880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049338" y="210185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049338" y="2574925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049338" y="2847975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049338" y="312261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049338" y="339566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049338" y="387826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049338" y="415290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049338" y="442595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049338" y="4699000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049338" y="526891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049338" y="554196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049338" y="581501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049338" y="6088063"/>
            <a:ext cx="713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395536" y="6381328"/>
            <a:ext cx="360040" cy="3401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294090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וגם... אופס שכחתי ...</a:t>
            </a:r>
            <a:endParaRPr lang="he-IL" b="1" dirty="0"/>
          </a:p>
        </p:txBody>
      </p:sp>
      <p:pic>
        <p:nvPicPr>
          <p:cNvPr id="6" name="il_fi" descr="http://www.sparkinsight.com/local--files/factlets/cone_of_learnin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84776" cy="5305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2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57" y="1700808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e-IL" sz="4000" dirty="0" smtClean="0"/>
              <a:t>תהליכי הפיתוח וההדרכה צריכים לתת מענה לאתגרים אלו</a:t>
            </a:r>
          </a:p>
          <a:p>
            <a:pPr marL="109728" indent="0" algn="ctr">
              <a:buNone/>
            </a:pPr>
            <a:r>
              <a:rPr lang="he-IL" sz="4000" dirty="0" smtClean="0"/>
              <a:t>  </a:t>
            </a:r>
          </a:p>
          <a:p>
            <a:pPr marL="109728" indent="0">
              <a:buNone/>
            </a:pPr>
            <a:r>
              <a:rPr lang="he-IL" sz="4000" dirty="0" smtClean="0"/>
              <a:t>ולייצר תהליכי </a:t>
            </a:r>
          </a:p>
          <a:p>
            <a:pPr marL="109728" indent="0">
              <a:buNone/>
            </a:pPr>
            <a:r>
              <a:rPr lang="he-IL" sz="4000" dirty="0" smtClean="0"/>
              <a:t>התפתחות ולמידה </a:t>
            </a:r>
          </a:p>
        </p:txBody>
      </p:sp>
      <p:pic>
        <p:nvPicPr>
          <p:cNvPr id="1026" name="Picture 2" descr="http://www.abe.org.uk/public/images/cpdcir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43642"/>
            <a:ext cx="2592288" cy="26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רגע לחשיבה אישית....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864096"/>
          </a:xfrm>
        </p:spPr>
        <p:txBody>
          <a:bodyPr/>
          <a:lstStyle/>
          <a:p>
            <a:pPr marL="109728" indent="0">
              <a:buNone/>
            </a:pPr>
            <a:r>
              <a:rPr lang="he-IL" dirty="0" smtClean="0"/>
              <a:t>נסו להזכר בהתנסות  למידה </a:t>
            </a:r>
            <a:r>
              <a:rPr lang="he-I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משמעותית</a:t>
            </a:r>
            <a:r>
              <a:rPr lang="he-IL" dirty="0" smtClean="0"/>
              <a:t> שהיתה לכם...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382337" y="4005064"/>
            <a:ext cx="544251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600" dirty="0" smtClean="0"/>
              <a:t>   היכן </a:t>
            </a:r>
            <a:r>
              <a:rPr lang="he-IL" sz="3600" dirty="0"/>
              <a:t>התרחשה התנסות זו? </a:t>
            </a:r>
          </a:p>
        </p:txBody>
      </p:sp>
      <p:pic>
        <p:nvPicPr>
          <p:cNvPr id="2050" name="Picture 2" descr="http://4.bp.blogspot.com/_3WmQa2AfK9E/TOzybqQr5YI/AAAAAAAAAE8/BC2dwsuIRtA/s200/CartoonTh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657350" cy="1647825"/>
          </a:xfrm>
          <a:prstGeom prst="rect">
            <a:avLst/>
          </a:prstGeom>
          <a:noFill/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cilo.files.wordpress.com/2012/05/training-log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20901" r="3431" b="12479"/>
          <a:stretch/>
        </p:blipFill>
        <p:spPr bwMode="auto">
          <a:xfrm>
            <a:off x="1943100" y="4386262"/>
            <a:ext cx="3571875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200000"/>
              </a:lnSpc>
              <a:buNone/>
            </a:pPr>
            <a:r>
              <a:rPr lang="he-I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היכן מתרחשת הלמידה המשמעותית? </a:t>
            </a:r>
            <a:endParaRPr lang="he-I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7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ממצאי מחקרים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728192"/>
          </a:xfrm>
        </p:spPr>
        <p:txBody>
          <a:bodyPr/>
          <a:lstStyle/>
          <a:p>
            <a:pPr marL="109728" indent="0">
              <a:buNone/>
            </a:pPr>
            <a:r>
              <a:rPr lang="he-IL" b="1" dirty="0" smtClean="0"/>
              <a:t>סקר סטטיסטי של משרד העבודה האמריקאי (1995): </a:t>
            </a:r>
          </a:p>
          <a:p>
            <a:pPr marL="402336" lvl="1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70% מההדרכה : א-פורמלית </a:t>
            </a:r>
          </a:p>
          <a:p>
            <a:pPr marL="402336" lvl="1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30% מההדרכה : פורמלית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3581400"/>
            <a:ext cx="8587680" cy="30879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he-IL" b="1" dirty="0" smtClean="0"/>
              <a:t>סדרת מחקרים של פרופ' </a:t>
            </a:r>
            <a:r>
              <a:rPr lang="en-US" b="1" dirty="0" smtClean="0"/>
              <a:t>Allen Tough</a:t>
            </a:r>
            <a:r>
              <a:rPr lang="he-IL" b="1" dirty="0" smtClean="0"/>
              <a:t> מאוניברסיטת אונטריו בנושא למידת מבוגרים (1962-1979): </a:t>
            </a:r>
          </a:p>
          <a:p>
            <a:pPr marL="402336" lvl="1" indent="0">
              <a:lnSpc>
                <a:spcPct val="170000"/>
              </a:lnSpc>
              <a:buFont typeface="Georgia"/>
              <a:buNone/>
            </a:pPr>
            <a:r>
              <a:rPr lang="he-IL" dirty="0" smtClean="0">
                <a:solidFill>
                  <a:schemeClr val="tx1"/>
                </a:solidFill>
              </a:rPr>
              <a:t>70% מלמידת המבוגרים מתרחשת מחוץ למוסדות ההשכלה</a:t>
            </a:r>
          </a:p>
          <a:p>
            <a:pPr marL="402336" lvl="1" indent="0">
              <a:lnSpc>
                <a:spcPct val="170000"/>
              </a:lnSpc>
              <a:buFont typeface="Georgia"/>
              <a:buNone/>
            </a:pPr>
            <a:r>
              <a:rPr lang="he-IL" dirty="0" smtClean="0">
                <a:solidFill>
                  <a:schemeClr val="tx1"/>
                </a:solidFill>
              </a:rPr>
              <a:t>20% מלמידת המבוגרים נתמכת ע"י מי "שאינם מדריכים מקצועיים"</a:t>
            </a:r>
          </a:p>
          <a:p>
            <a:pPr marL="402336" lvl="1" indent="0">
              <a:lnSpc>
                <a:spcPct val="170000"/>
              </a:lnSpc>
              <a:buNone/>
            </a:pPr>
            <a:r>
              <a:rPr lang="he-IL" dirty="0" smtClean="0">
                <a:solidFill>
                  <a:schemeClr val="tx1"/>
                </a:solidFill>
              </a:rPr>
              <a:t>10% </a:t>
            </a:r>
            <a:r>
              <a:rPr lang="he-IL" dirty="0">
                <a:solidFill>
                  <a:schemeClr val="tx1"/>
                </a:solidFill>
              </a:rPr>
              <a:t>מלמידת המבוגרים נתמכת ע"י </a:t>
            </a:r>
            <a:r>
              <a:rPr lang="he-IL" dirty="0" smtClean="0">
                <a:solidFill>
                  <a:schemeClr val="tx1"/>
                </a:solidFill>
              </a:rPr>
              <a:t>" מדריכים מקצועיים"</a:t>
            </a:r>
          </a:p>
          <a:p>
            <a:pPr marL="402336" lvl="1" indent="0">
              <a:buFont typeface="Georgia"/>
              <a:buNone/>
            </a:pPr>
            <a:r>
              <a:rPr lang="he-IL" dirty="0" smtClean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ncrypted-tbn2.gstatic.com/images?q=tbn:ANd9GcQJHr3X3WYvpQ0C-u82d47AdmzgKZI0mn5buO54J7sLQPJYBUoR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599">
            <a:off x="156000" y="471943"/>
            <a:ext cx="2017744" cy="1215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r"/>
            <a:r>
              <a:rPr lang="he-IL" b="1" dirty="0" smtClean="0"/>
              <a:t>המרכז למנהיגות יצירתית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by successful and effective managers are roughly:</a:t>
            </a:r>
          </a:p>
          <a:p>
            <a:pPr marL="109728" indent="0" algn="ctr" rtl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from tough jobs</a:t>
            </a:r>
          </a:p>
          <a:p>
            <a:pPr marL="109728" indent="0" algn="ctr" rtl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from people</a:t>
            </a:r>
          </a:p>
          <a:p>
            <a:pPr marL="109728" indent="0" algn="ctr" rtl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from courses and reading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r>
              <a:rPr lang="en-US" sz="2000" b="1" i="1" dirty="0" smtClean="0"/>
              <a:t>Lombardo &amp; Eichinger: </a:t>
            </a:r>
          </a:p>
          <a:p>
            <a:pPr marL="109728" indent="0" algn="l" rtl="0">
              <a:buNone/>
            </a:pPr>
            <a:r>
              <a:rPr lang="en-US" sz="2000" b="1" i="1" dirty="0" smtClean="0"/>
              <a:t>The  Career Architect Development  Planner (1996)</a:t>
            </a:r>
          </a:p>
        </p:txBody>
      </p:sp>
      <p:pic>
        <p:nvPicPr>
          <p:cNvPr id="4098" name="Picture 2" descr="http://www.trustacrossamerica.com/images/team-alliances-center-for-creative-leadersh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552700" cy="13430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hangemakerweb.co.uk/assets/images/RA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72" y="4653136"/>
            <a:ext cx="2362728" cy="15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dak_new">
  <a:themeElements>
    <a:clrScheme name="kodak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dak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dak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odak_new">
  <a:themeElements>
    <a:clrScheme name="kodak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dak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dak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ak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ak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798</TotalTime>
  <Words>1120</Words>
  <Application>Microsoft Office PowerPoint</Application>
  <PresentationFormat>‫הצגה על המסך (4:3)</PresentationFormat>
  <Paragraphs>269</Paragraphs>
  <Slides>32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32</vt:i4>
      </vt:variant>
    </vt:vector>
  </HeadingPairs>
  <TitlesOfParts>
    <vt:vector size="35" baseType="lpstr">
      <vt:lpstr>Urban</vt:lpstr>
      <vt:lpstr>kodak_new</vt:lpstr>
      <vt:lpstr>1_kodak_new</vt:lpstr>
      <vt:lpstr>    האם ניתן ללמוד שחייה בהתכתבות?  מודל 70:20:10  להדרכת עובדים</vt:lpstr>
      <vt:lpstr>בניית תכנית הפיתוח וההדרכה</vt:lpstr>
      <vt:lpstr>אתגרים בבניית תכנית ההדרכה</vt:lpstr>
      <vt:lpstr>וגם... אופס שכחתי ...</vt:lpstr>
      <vt:lpstr>מצגת של PowerPoint</vt:lpstr>
      <vt:lpstr>רגע לחשיבה אישית....</vt:lpstr>
      <vt:lpstr>מצגת של PowerPoint</vt:lpstr>
      <vt:lpstr>ממצאי מחקרים</vt:lpstr>
      <vt:lpstr>המרכז למנהיגות יצירתית</vt:lpstr>
      <vt:lpstr>יישום מודל 70:20:10</vt:lpstr>
      <vt:lpstr>דוגמא ליישום – קודאק ישראל</vt:lpstr>
      <vt:lpstr>דוגמא ליישום - Reuters</vt:lpstr>
      <vt:lpstr>יתרונות יישום המודל</vt:lpstr>
      <vt:lpstr>אתגרים ביישום המודל</vt:lpstr>
      <vt:lpstr>המלצות ליישום המודל</vt:lpstr>
      <vt:lpstr>מצגת של PowerPoint</vt:lpstr>
      <vt:lpstr>תוכנית פיתוח אישי לעובד</vt:lpstr>
      <vt:lpstr>מטרות הסדנה</vt:lpstr>
      <vt:lpstr>מבנה ותכנים </vt:lpstr>
      <vt:lpstr>מצגת של PowerPoint</vt:lpstr>
      <vt:lpstr>מה תורם להתפתחות ולמידה?</vt:lpstr>
      <vt:lpstr>פרדוקס 20-80 של הלמידה הלא פורמאלית </vt:lpstr>
      <vt:lpstr>סל הפעילויות – ערוצי הפיתוח</vt:lpstr>
      <vt:lpstr>הקשר בין יעד פיתוח אישי ליעדים עסקיים</vt:lpstr>
      <vt:lpstr> ניהול יעדי פיתוח אישי </vt:lpstr>
      <vt:lpstr>כיצד נצליח?</vt:lpstr>
      <vt:lpstr>תפקיד המנהל בבניה וליווי ההתנסות</vt:lpstr>
      <vt:lpstr>EDP בקודאק</vt:lpstr>
      <vt:lpstr>דוגמא לתכנית פיתוח אישי</vt:lpstr>
      <vt:lpstr>דוגמא לתכנית פיתוח אישי</vt:lpstr>
      <vt:lpstr>דוגמא לתכנית פיתוח אישי</vt:lpstr>
      <vt:lpstr>דוגמא לתכנית פיתוח אישי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Shlomit</dc:creator>
  <cp:lastModifiedBy>User</cp:lastModifiedBy>
  <cp:revision>25</cp:revision>
  <dcterms:created xsi:type="dcterms:W3CDTF">2012-09-20T18:01:52Z</dcterms:created>
  <dcterms:modified xsi:type="dcterms:W3CDTF">2012-12-18T15:25:51Z</dcterms:modified>
</cp:coreProperties>
</file>